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551" r:id="rId2"/>
    <p:sldId id="525" r:id="rId3"/>
    <p:sldId id="466" r:id="rId4"/>
    <p:sldId id="479" r:id="rId5"/>
    <p:sldId id="481" r:id="rId6"/>
    <p:sldId id="549" r:id="rId7"/>
    <p:sldId id="550" r:id="rId8"/>
    <p:sldId id="526" r:id="rId9"/>
    <p:sldId id="527" r:id="rId10"/>
    <p:sldId id="528" r:id="rId11"/>
    <p:sldId id="530" r:id="rId12"/>
    <p:sldId id="498" r:id="rId13"/>
    <p:sldId id="504" r:id="rId14"/>
    <p:sldId id="515" r:id="rId15"/>
    <p:sldId id="516" r:id="rId16"/>
    <p:sldId id="542" r:id="rId17"/>
    <p:sldId id="543" r:id="rId18"/>
    <p:sldId id="544" r:id="rId19"/>
    <p:sldId id="545" r:id="rId20"/>
    <p:sldId id="518" r:id="rId21"/>
    <p:sldId id="519" r:id="rId22"/>
    <p:sldId id="520" r:id="rId23"/>
    <p:sldId id="531" r:id="rId24"/>
    <p:sldId id="537" r:id="rId25"/>
    <p:sldId id="546" r:id="rId26"/>
    <p:sldId id="521" r:id="rId27"/>
    <p:sldId id="534" r:id="rId28"/>
    <p:sldId id="522" r:id="rId29"/>
    <p:sldId id="523" r:id="rId30"/>
    <p:sldId id="524" r:id="rId31"/>
    <p:sldId id="512" r:id="rId32"/>
    <p:sldId id="513" r:id="rId33"/>
    <p:sldId id="514" r:id="rId34"/>
    <p:sldId id="552" r:id="rId35"/>
  </p:sldIdLst>
  <p:sldSz cx="9144000" cy="6858000" type="screen4x3"/>
  <p:notesSz cx="6797675" cy="99282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ECF4F8"/>
    <a:srgbClr val="65979F"/>
    <a:srgbClr val="595959"/>
    <a:srgbClr val="996633"/>
    <a:srgbClr val="FF00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8638" autoAdjust="0"/>
  </p:normalViewPr>
  <p:slideViewPr>
    <p:cSldViewPr>
      <p:cViewPr>
        <p:scale>
          <a:sx n="75" d="100"/>
          <a:sy n="75" d="100"/>
        </p:scale>
        <p:origin x="-1584" y="-552"/>
      </p:cViewPr>
      <p:guideLst>
        <p:guide orient="horz" pos="2160"/>
        <p:guide orient="horz" pos="816"/>
        <p:guide orient="horz" pos="1056"/>
        <p:guide orient="horz" pos="3696"/>
        <p:guide pos="5554"/>
        <p:guide pos="3048"/>
        <p:guide pos="2952"/>
        <p:guide pos="454"/>
      </p:guideLst>
    </p:cSldViewPr>
  </p:slideViewPr>
  <p:outlineViewPr>
    <p:cViewPr>
      <p:scale>
        <a:sx n="33" d="100"/>
        <a:sy n="33" d="100"/>
      </p:scale>
      <p:origin x="0" y="5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793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9300"/>
            <a:ext cx="4941888" cy="37068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717" y="4716865"/>
            <a:ext cx="4986242" cy="446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55" tIns="46398" rIns="94455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411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095" y="9430538"/>
            <a:ext cx="2945980" cy="4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8" tIns="45999" rIns="91998" bIns="45999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7482" indent="-287493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9972" indent="-229994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9961" indent="-229994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9950" indent="-229994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9939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89928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49917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909906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ED51AA-51E1-4C22-8C3B-3DDD979A7B65}" type="slidenum">
              <a:rPr lang="de-CH" altLang="de-DE"/>
              <a:pPr/>
              <a:t>6</a:t>
            </a:fld>
            <a:endParaRPr lang="de-CH" altLang="de-DE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095" y="9430538"/>
            <a:ext cx="2945980" cy="49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8" tIns="45999" rIns="91998" bIns="45999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7482" indent="-287493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9972" indent="-229994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9961" indent="-229994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9950" indent="-229994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9939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89928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49917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909906" indent="-229994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3027E3-EEB0-4DDA-9AAA-705541C06E52}" type="slidenum">
              <a:rPr lang="de-CH" altLang="de-DE"/>
              <a:pPr/>
              <a:t>7</a:t>
            </a:fld>
            <a:endParaRPr lang="de-CH" altLang="de-DE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0275" y="749300"/>
            <a:ext cx="4941888" cy="3706813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16" tIns="47558" rIns="96816" bIns="47558"/>
          <a:lstStyle/>
          <a:p>
            <a:endParaRPr lang="de-DE" altLang="ru-RU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altLang="en-US" sz="240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altLang="en-US" sz="2400" smtClean="0">
              <a:solidFill>
                <a:srgbClr val="FF0040"/>
              </a:solidFill>
            </a:endParaRPr>
          </a:p>
        </p:txBody>
      </p:sp>
      <p:pic>
        <p:nvPicPr>
          <p:cNvPr id="6" name="Picture 10" descr="when 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75238"/>
            <a:ext cx="3810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6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2068513"/>
            <a:ext cx="7700962" cy="134937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altLang="en-US" noProof="0" smtClean="0"/>
              <a:t>Klicken Sie, um das Titelformat zu bearbeiten</a:t>
            </a:r>
          </a:p>
        </p:txBody>
      </p:sp>
      <p:sp>
        <p:nvSpPr>
          <p:cNvPr id="544777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508375"/>
            <a:ext cx="7700962" cy="1439863"/>
          </a:xfrm>
        </p:spPr>
        <p:txBody>
          <a:bodyPr/>
          <a:lstStyle>
            <a:lvl1pPr algn="ctr">
              <a:defRPr sz="2800" b="0"/>
            </a:lvl1pPr>
          </a:lstStyle>
          <a:p>
            <a:pPr lvl="0"/>
            <a:r>
              <a:rPr lang="en-US" altLang="en-US" noProof="0" smtClean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413848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638EA-B511-468C-A79E-51718BFAC80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0923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2913" y="533400"/>
            <a:ext cx="2024062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33400"/>
            <a:ext cx="5921375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2C3B4-FEBE-48A3-AFE8-058F29A9106C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6081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5CB3-9187-45B4-9C61-757F7EC85E3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5849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7349-2942-447C-AB43-B7874415745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3342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574800"/>
            <a:ext cx="3971925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3" y="1574800"/>
            <a:ext cx="3973512" cy="429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69E01-E817-460F-96AC-855B68190F2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9900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FB446-8BAD-47CC-BDDF-AD477DED2F0E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671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574ED-F62C-451E-B4C0-28916796598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004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AEE80-561C-4352-9795-A731B928986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4437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AC04E-9CC9-42AF-B530-5488DFE342A1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1171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8166-CD1A-4ADC-8E32-659AA8D9D84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9858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574800"/>
            <a:ext cx="809783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altLang="en-US" sz="2400" smtClean="0">
              <a:solidFill>
                <a:srgbClr val="FF004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GB" altLang="en-US" sz="2400" smtClean="0">
              <a:solidFill>
                <a:srgbClr val="80808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533400"/>
            <a:ext cx="8097837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Klicken Sie, um das Titelformat zu bearbeiten</a:t>
            </a:r>
          </a:p>
        </p:txBody>
      </p:sp>
      <p:sp>
        <p:nvSpPr>
          <p:cNvPr id="5437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343650"/>
            <a:ext cx="3819525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20000"/>
              </a:spcBef>
              <a:defRPr sz="8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437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343650"/>
            <a:ext cx="46831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800">
                <a:latin typeface="Arial" pitchFamily="34" charset="0"/>
              </a:defRPr>
            </a:lvl1pPr>
          </a:lstStyle>
          <a:p>
            <a:pPr>
              <a:defRPr/>
            </a:pPr>
            <a:fld id="{2056E091-2A30-4E57-9971-A913D7481C8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1032" name="Picture 11" descr="when i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9175"/>
            <a:ext cx="2819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6000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288925" indent="-287338" algn="l" rtl="0" eaLnBrk="0" fontAlgn="base" hangingPunct="0">
        <a:spcBef>
          <a:spcPct val="2000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2pPr>
      <a:lvl3pPr marL="571500" indent="-28098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857250" indent="-284163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1461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6033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0605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5177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974975" indent="-28733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10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youtube.com/watch?v=1NK11p-YnzI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www.youtube.com/watch?v=ZIWKIFknFY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://www.terrastar.net/partners.html" TargetMode="Externa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F98E9C2-03D3-4B83-AAE5-B34E8F0FDBD8}" type="slidenum">
              <a:rPr lang="de-DE" altLang="en-US" sz="800" smtClean="0"/>
              <a:pPr/>
              <a:t>1</a:t>
            </a:fld>
            <a:endParaRPr lang="de-DE" altLang="en-US" sz="800" smtClean="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ubTitle" sz="quarter" idx="4294967295"/>
          </p:nvPr>
        </p:nvSpPr>
        <p:spPr>
          <a:xfrm>
            <a:off x="1828800" y="5257800"/>
            <a:ext cx="5143500" cy="685800"/>
          </a:xfrm>
        </p:spPr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en-US" altLang="en-US" sz="4000" dirty="0" smtClean="0">
                <a:latin typeface="Marigold" pitchFamily="66" charset="0"/>
              </a:rPr>
              <a:t>LEICA GS16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05" y="493643"/>
            <a:ext cx="6755296" cy="45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dirty="0" smtClean="0"/>
              <a:t>Leica GS16</a:t>
            </a:r>
            <a:br>
              <a:rPr lang="en-US" altLang="de-DE" dirty="0" smtClean="0"/>
            </a:br>
            <a:r>
              <a:rPr lang="ru-RU" altLang="de-DE" dirty="0" smtClean="0">
                <a:solidFill>
                  <a:schemeClr val="tx1"/>
                </a:solidFill>
              </a:rPr>
              <a:t>Прочность</a:t>
            </a:r>
            <a:r>
              <a:rPr lang="en-US" altLang="de-DE" dirty="0" smtClean="0">
                <a:solidFill>
                  <a:schemeClr val="tx1"/>
                </a:solidFill>
              </a:rPr>
              <a:t> – </a:t>
            </a:r>
            <a:r>
              <a:rPr lang="ru-RU" altLang="de-DE" dirty="0" smtClean="0">
                <a:solidFill>
                  <a:schemeClr val="tx1"/>
                </a:solidFill>
              </a:rPr>
              <a:t>Швейцарское качество и точность</a:t>
            </a:r>
            <a:endParaRPr lang="en-GB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57373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38473"/>
              </p:ext>
            </p:extLst>
          </p:nvPr>
        </p:nvGraphicFramePr>
        <p:xfrm>
          <a:off x="671513" y="1628775"/>
          <a:ext cx="3900487" cy="2819400"/>
        </p:xfrm>
        <a:graphic>
          <a:graphicData uri="http://schemas.openxmlformats.org/drawingml/2006/table">
            <a:tbl>
              <a:tblPr/>
              <a:tblGrid>
                <a:gridCol w="3900487"/>
              </a:tblGrid>
              <a:tr h="287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Leica GS16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создан для использования в самых сложных условиях.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означает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GS16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 самый высокий класс защиты от пыли и погружения в воду - </a:t>
                      </a:r>
                      <a:r>
                        <a:rPr kumimoji="0" lang="de-CH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IP68 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Работает в экстремальном температурном диапазоне</a:t>
                      </a:r>
                      <a:r>
                        <a:rPr kumimoji="0" lang="de-CH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</a:t>
                      </a:r>
                      <a:r>
                        <a:rPr kumimoji="0" lang="de-CH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-40°C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</a:t>
                      </a:r>
                      <a:r>
                        <a:rPr kumimoji="0" lang="de-CH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+65°C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GS16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прослужит вам долго даже при использовании его в самых сложных условиях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18470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973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0938"/>
            <a:ext cx="363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89" y="1556792"/>
            <a:ext cx="3336737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88" y="3695505"/>
            <a:ext cx="3336737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dirty="0" smtClean="0"/>
              <a:t>Leica GS16</a:t>
            </a:r>
            <a:br>
              <a:rPr lang="en-US" altLang="de-DE" dirty="0" smtClean="0"/>
            </a:br>
            <a:r>
              <a:rPr lang="en-US" altLang="de-DE" dirty="0" err="1" smtClean="0">
                <a:solidFill>
                  <a:schemeClr val="tx1"/>
                </a:solidFill>
              </a:rPr>
              <a:t>SmartLin</a:t>
            </a:r>
            <a:r>
              <a:rPr lang="de-DE" altLang="de-DE" dirty="0" smtClean="0">
                <a:solidFill>
                  <a:schemeClr val="tx1"/>
                </a:solidFill>
              </a:rPr>
              <a:t>k</a:t>
            </a:r>
            <a:r>
              <a:rPr lang="en-US" altLang="de-DE" dirty="0" smtClean="0">
                <a:solidFill>
                  <a:schemeClr val="tx1"/>
                </a:solidFill>
              </a:rPr>
              <a:t> – </a:t>
            </a:r>
            <a:r>
              <a:rPr lang="ru-RU" altLang="de-DE" dirty="0" smtClean="0">
                <a:solidFill>
                  <a:schemeClr val="tx1"/>
                </a:solidFill>
              </a:rPr>
              <a:t>восполнение потери </a:t>
            </a:r>
            <a:r>
              <a:rPr lang="en-US" altLang="de-DE" dirty="0" smtClean="0">
                <a:solidFill>
                  <a:schemeClr val="tx1"/>
                </a:solidFill>
              </a:rPr>
              <a:t>RTK</a:t>
            </a:r>
            <a:r>
              <a:rPr lang="ru-RU" altLang="de-DE" dirty="0" smtClean="0">
                <a:solidFill>
                  <a:schemeClr val="tx1"/>
                </a:solidFill>
              </a:rPr>
              <a:t> связи</a:t>
            </a:r>
            <a:r>
              <a:rPr lang="en-US" altLang="de-DE" dirty="0" smtClean="0">
                <a:solidFill>
                  <a:schemeClr val="tx1"/>
                </a:solidFill>
              </a:rPr>
              <a:t>  </a:t>
            </a:r>
            <a:endParaRPr lang="en-GB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58396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40868"/>
              </p:ext>
            </p:extLst>
          </p:nvPr>
        </p:nvGraphicFramePr>
        <p:xfrm>
          <a:off x="671513" y="1628775"/>
          <a:ext cx="3900487" cy="2499360"/>
        </p:xfrm>
        <a:graphic>
          <a:graphicData uri="http://schemas.openxmlformats.org/drawingml/2006/table">
            <a:tbl>
              <a:tblPr/>
              <a:tblGrid>
                <a:gridCol w="3900487"/>
              </a:tblGrid>
              <a:tr h="287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SmartLink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сохраняет точность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RTK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 потере связи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означает, что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нужно останавливать работу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 потере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RTK. 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Можно восполнять пробелы до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минут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или работать вообще без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RTK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базы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Полевики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продолжат работу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даже в районах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нестабильным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RTK.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Это снижает временные затраты.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100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973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0938"/>
            <a:ext cx="363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3404184" cy="1936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04" y="1644873"/>
            <a:ext cx="3402568" cy="2039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r>
              <a:rPr lang="en-US" altLang="en-US" dirty="0" err="1" smtClean="0"/>
              <a:t>SmartLink</a:t>
            </a:r>
            <a:r>
              <a:rPr lang="en-US" altLang="en-US" dirty="0" smtClean="0"/>
              <a:t> </a:t>
            </a:r>
            <a:r>
              <a:rPr lang="ru-RU" altLang="en-US" dirty="0"/>
              <a:t>и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SmartLink</a:t>
            </a:r>
            <a:r>
              <a:rPr lang="en-US" altLang="en-US" dirty="0" smtClean="0"/>
              <a:t> fill</a:t>
            </a:r>
          </a:p>
        </p:txBody>
      </p:sp>
      <p:sp>
        <p:nvSpPr>
          <p:cNvPr id="13315" name="Content Placeholder 3"/>
          <p:cNvSpPr>
            <a:spLocks noGrp="1"/>
          </p:cNvSpPr>
          <p:nvPr>
            <p:ph idx="1"/>
          </p:nvPr>
        </p:nvSpPr>
        <p:spPr>
          <a:xfrm>
            <a:off x="522288" y="1585913"/>
            <a:ext cx="8140700" cy="4749800"/>
          </a:xfrm>
        </p:spPr>
        <p:txBody>
          <a:bodyPr/>
          <a:lstStyle/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en-US" altLang="en-US" sz="1400" dirty="0" err="1" smtClean="0">
                <a:hlinkClick r:id="rId2"/>
              </a:rPr>
              <a:t>SmartLink</a:t>
            </a:r>
            <a:r>
              <a:rPr lang="en-US" altLang="en-US" sz="1400" dirty="0" smtClean="0"/>
              <a:t> </a:t>
            </a:r>
            <a:r>
              <a:rPr lang="ru-RU" altLang="en-US" sz="1400" dirty="0"/>
              <a:t>и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>
                <a:hlinkClick r:id="rId3"/>
              </a:rPr>
              <a:t>SmartLink</a:t>
            </a:r>
            <a:r>
              <a:rPr lang="en-US" altLang="en-US" sz="1400" dirty="0" smtClean="0">
                <a:hlinkClick r:id="rId3"/>
              </a:rPr>
              <a:t> fill</a:t>
            </a:r>
            <a:r>
              <a:rPr lang="ru-RU" altLang="en-US" sz="1400" dirty="0" smtClean="0"/>
              <a:t>- технологии, основанные на использовании доп. сигналов </a:t>
            </a:r>
            <a:r>
              <a:rPr lang="en-US" altLang="en-US" sz="1400" dirty="0" smtClean="0"/>
              <a:t>L-band </a:t>
            </a:r>
            <a:r>
              <a:rPr lang="ru-RU" altLang="en-US" sz="1400" dirty="0" smtClean="0"/>
              <a:t>от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Terrastar</a:t>
            </a:r>
            <a:r>
              <a:rPr lang="en-US" altLang="en-US" sz="1400" dirty="0" smtClean="0"/>
              <a:t> (</a:t>
            </a:r>
            <a:r>
              <a:rPr lang="en-US" altLang="en-US" sz="1400" dirty="0" smtClean="0">
                <a:hlinkClick r:id="rId4"/>
              </a:rPr>
              <a:t>http://www.terrastar.net</a:t>
            </a:r>
            <a:r>
              <a:rPr lang="en-US" altLang="en-US" sz="1400" dirty="0" smtClean="0"/>
              <a:t>)</a:t>
            </a:r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Сигнал поступает от </a:t>
            </a:r>
            <a:r>
              <a:rPr lang="en-US" altLang="en-US" sz="1400" dirty="0" smtClean="0"/>
              <a:t>7 </a:t>
            </a:r>
            <a:r>
              <a:rPr lang="ru-RU" altLang="en-US" sz="1400" dirty="0" smtClean="0"/>
              <a:t>геостационарных спутников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(расположены вдоль экватора)</a:t>
            </a:r>
            <a:endParaRPr lang="en-US" altLang="en-US" sz="1400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Сигналы</a:t>
            </a:r>
            <a:r>
              <a:rPr lang="en-US" altLang="en-US" sz="1400" dirty="0" smtClean="0"/>
              <a:t> L-band </a:t>
            </a:r>
            <a:r>
              <a:rPr lang="ru-RU" altLang="en-US" sz="1400" dirty="0" smtClean="0"/>
              <a:t>полностью поддерживаются</a:t>
            </a:r>
            <a:r>
              <a:rPr lang="en-US" altLang="en-US" sz="1400" dirty="0" smtClean="0"/>
              <a:t> GNSS </a:t>
            </a:r>
            <a:r>
              <a:rPr lang="ru-RU" altLang="en-US" sz="1400" dirty="0" smtClean="0"/>
              <a:t>антеннами</a:t>
            </a:r>
            <a:r>
              <a:rPr lang="en-US" altLang="en-US" sz="1400" dirty="0" smtClean="0"/>
              <a:t> (GS15/GS16/AS10)</a:t>
            </a:r>
            <a:r>
              <a:rPr lang="ru-RU" altLang="en-US" sz="1400" dirty="0" smtClean="0"/>
              <a:t> и никаких </a:t>
            </a:r>
            <a:r>
              <a:rPr lang="ru-RU" altLang="en-US" sz="1400" dirty="0" err="1" smtClean="0"/>
              <a:t>доп</a:t>
            </a:r>
            <a:r>
              <a:rPr lang="ru-RU" altLang="en-US" sz="1400" dirty="0" smtClean="0"/>
              <a:t> устройств не требуется</a:t>
            </a:r>
            <a:endParaRPr lang="en-US" altLang="en-US" sz="1400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err="1" smtClean="0"/>
              <a:t>Технолология</a:t>
            </a:r>
            <a:r>
              <a:rPr lang="ru-RU" altLang="en-US" sz="1400" dirty="0" smtClean="0"/>
              <a:t> доступна по всему миру </a:t>
            </a:r>
            <a:r>
              <a:rPr lang="en-US" altLang="en-US" sz="1400" dirty="0" smtClean="0"/>
              <a:t>(</a:t>
            </a:r>
            <a:r>
              <a:rPr lang="ru-RU" altLang="en-US" sz="1400" dirty="0" smtClean="0"/>
              <a:t>см карту покрытия</a:t>
            </a:r>
            <a:r>
              <a:rPr lang="en-US" altLang="en-US" sz="1400" dirty="0" smtClean="0"/>
              <a:t>)</a:t>
            </a:r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en-US" altLang="en-US" sz="1400" dirty="0" err="1" smtClean="0"/>
              <a:t>SmartLink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- </a:t>
            </a:r>
            <a:r>
              <a:rPr lang="en-US" altLang="en-US" sz="1400" dirty="0" smtClean="0"/>
              <a:t>PPP (precise point positioning) </a:t>
            </a:r>
            <a:r>
              <a:rPr lang="ru-RU" altLang="en-US" sz="1400" dirty="0" smtClean="0"/>
              <a:t>сервис, разрешающий фазовые неоднозначности</a:t>
            </a:r>
            <a:endParaRPr lang="en-US" altLang="en-US" sz="1400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/>
              <a:t>Данные для этих поправок поступают от глобальной </a:t>
            </a:r>
            <a:r>
              <a:rPr lang="ru-RU" altLang="en-US" sz="1400" dirty="0" err="1"/>
              <a:t>референцной</a:t>
            </a:r>
            <a:r>
              <a:rPr lang="ru-RU" altLang="en-US" sz="1400" dirty="0"/>
              <a:t> сети </a:t>
            </a:r>
            <a:endParaRPr lang="en-US" altLang="en-US" sz="1400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68" y="2819400"/>
            <a:ext cx="1287032" cy="10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191000"/>
            <a:ext cx="4121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4"/>
          <p:cNvGrpSpPr>
            <a:grpSpLocks/>
          </p:cNvGrpSpPr>
          <p:nvPr/>
        </p:nvGrpSpPr>
        <p:grpSpPr bwMode="auto">
          <a:xfrm>
            <a:off x="5105400" y="4151313"/>
            <a:ext cx="2619375" cy="2441575"/>
            <a:chOff x="5231605" y="3576084"/>
            <a:chExt cx="2771775" cy="2525229"/>
          </a:xfrm>
        </p:grpSpPr>
        <p:pic>
          <p:nvPicPr>
            <p:cNvPr id="1331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605" y="3576084"/>
              <a:ext cx="2771775" cy="2525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Rectangle 2"/>
            <p:cNvSpPr>
              <a:spLocks noChangeArrowheads="1"/>
            </p:cNvSpPr>
            <p:nvPr/>
          </p:nvSpPr>
          <p:spPr bwMode="auto">
            <a:xfrm>
              <a:off x="5638800" y="5257800"/>
              <a:ext cx="533400" cy="35125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rIns="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de-CH" altLang="de-DE"/>
            </a:p>
          </p:txBody>
        </p:sp>
        <p:grpSp>
          <p:nvGrpSpPr>
            <p:cNvPr id="13321" name="Group 3"/>
            <p:cNvGrpSpPr>
              <a:grpSpLocks/>
            </p:cNvGrpSpPr>
            <p:nvPr/>
          </p:nvGrpSpPr>
          <p:grpSpPr bwMode="auto">
            <a:xfrm>
              <a:off x="5868731" y="5234978"/>
              <a:ext cx="185737" cy="345389"/>
              <a:chOff x="5224463" y="5263661"/>
              <a:chExt cx="185737" cy="345389"/>
            </a:xfrm>
          </p:grpSpPr>
          <p:pic>
            <p:nvPicPr>
              <p:cNvPr id="13322" name="Picture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40005" r="-5"/>
              <a:stretch>
                <a:fillRect/>
              </a:stretch>
            </p:blipFill>
            <p:spPr bwMode="auto">
              <a:xfrm>
                <a:off x="5224463" y="5306886"/>
                <a:ext cx="185737" cy="302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3" name="Picture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3282" y="5263661"/>
                <a:ext cx="123031" cy="67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r>
              <a:rPr lang="en-US" altLang="en-US" dirty="0" err="1" smtClean="0"/>
              <a:t>SmartLink</a:t>
            </a:r>
            <a:r>
              <a:rPr lang="en-US" altLang="en-US" dirty="0" smtClean="0"/>
              <a:t> </a:t>
            </a:r>
            <a:r>
              <a:rPr lang="ru-RU" altLang="en-US" dirty="0"/>
              <a:t>и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SmartLink</a:t>
            </a:r>
            <a:r>
              <a:rPr lang="en-US" altLang="en-US" dirty="0" smtClean="0"/>
              <a:t> fill</a:t>
            </a:r>
          </a:p>
        </p:txBody>
      </p:sp>
      <p:sp>
        <p:nvSpPr>
          <p:cNvPr id="14339" name="Content Placeholder 3"/>
          <p:cNvSpPr>
            <a:spLocks noGrp="1"/>
          </p:cNvSpPr>
          <p:nvPr>
            <p:ph idx="1"/>
          </p:nvPr>
        </p:nvSpPr>
        <p:spPr>
          <a:xfrm>
            <a:off x="522288" y="1585913"/>
            <a:ext cx="5726112" cy="4749800"/>
          </a:xfrm>
        </p:spPr>
        <p:txBody>
          <a:bodyPr/>
          <a:lstStyle/>
          <a:p>
            <a:pPr>
              <a:spcAft>
                <a:spcPts val="475"/>
              </a:spcAft>
            </a:pPr>
            <a:r>
              <a:rPr lang="ru-RU" altLang="en-US" sz="1600" dirty="0" smtClean="0"/>
              <a:t>Услуга доступна в двух вариантах:</a:t>
            </a:r>
            <a:endParaRPr lang="en-US" altLang="en-US" sz="1600" dirty="0" smtClean="0"/>
          </a:p>
          <a:p>
            <a:pPr marL="631825" lvl="1" indent="-342900">
              <a:spcAft>
                <a:spcPts val="475"/>
              </a:spcAft>
              <a:buFontTx/>
              <a:buChar char="•"/>
            </a:pPr>
            <a:r>
              <a:rPr lang="en-US" altLang="en-US" sz="1600" dirty="0" err="1" smtClean="0"/>
              <a:t>SmartLink</a:t>
            </a:r>
            <a:r>
              <a:rPr lang="en-US" altLang="en-US" sz="1600" dirty="0" smtClean="0"/>
              <a:t> fill </a:t>
            </a:r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Заменяет </a:t>
            </a:r>
            <a:r>
              <a:rPr lang="en-US" altLang="en-US" sz="1400" dirty="0" smtClean="0"/>
              <a:t>RTK </a:t>
            </a:r>
            <a:r>
              <a:rPr lang="ru-RU" altLang="en-US" sz="1400" dirty="0" smtClean="0"/>
              <a:t>до</a:t>
            </a:r>
            <a:r>
              <a:rPr lang="en-US" altLang="en-US" sz="1400" dirty="0" smtClean="0"/>
              <a:t>10 </a:t>
            </a:r>
            <a:r>
              <a:rPr lang="ru-RU" altLang="en-US" sz="1400" dirty="0" smtClean="0"/>
              <a:t>минут</a:t>
            </a:r>
            <a:endParaRPr lang="en-US" altLang="en-US" sz="14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Нужна </a:t>
            </a:r>
            <a:r>
              <a:rPr lang="en-US" altLang="en-US" sz="1400" dirty="0" smtClean="0"/>
              <a:t>RTK </a:t>
            </a:r>
            <a:r>
              <a:rPr lang="ru-RU" altLang="en-US" sz="1400" dirty="0" smtClean="0"/>
              <a:t>база</a:t>
            </a:r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en-US" altLang="en-US" sz="1400" dirty="0" smtClean="0"/>
              <a:t>2D </a:t>
            </a:r>
            <a:r>
              <a:rPr lang="ru-RU" altLang="en-US" sz="1400" dirty="0" smtClean="0"/>
              <a:t>ошибки обычно </a:t>
            </a:r>
            <a:r>
              <a:rPr lang="en-US" altLang="en-US" sz="1400" dirty="0" smtClean="0"/>
              <a:t>&lt;5cm</a:t>
            </a:r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По всему миру</a:t>
            </a:r>
            <a:endParaRPr lang="en-US" altLang="en-US" sz="1400" dirty="0" smtClean="0"/>
          </a:p>
          <a:p>
            <a:pPr marL="631825" lvl="1" indent="-342900">
              <a:spcAft>
                <a:spcPts val="475"/>
              </a:spcAft>
              <a:buFontTx/>
              <a:buChar char="•"/>
            </a:pPr>
            <a:r>
              <a:rPr lang="en-US" altLang="en-US" sz="1600" dirty="0" err="1" smtClean="0"/>
              <a:t>SmartLink</a:t>
            </a:r>
            <a:endParaRPr lang="en-US" altLang="en-US" sz="16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Удаленный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сервис с см </a:t>
            </a:r>
            <a:r>
              <a:rPr lang="ru-RU" altLang="en-US" sz="1400" dirty="0" err="1" smtClean="0"/>
              <a:t>точнсотью</a:t>
            </a:r>
            <a:r>
              <a:rPr lang="ru-RU" altLang="en-US" sz="1400" dirty="0" smtClean="0"/>
              <a:t> 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без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использования </a:t>
            </a:r>
            <a:r>
              <a:rPr lang="en-US" altLang="en-US" sz="1400" dirty="0" smtClean="0"/>
              <a:t>RTK</a:t>
            </a:r>
            <a:endParaRPr lang="ru-RU" altLang="en-US" sz="1400" dirty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en-US" altLang="en-US" sz="1400" dirty="0" smtClean="0"/>
              <a:t>2D </a:t>
            </a:r>
            <a:r>
              <a:rPr lang="ru-RU" altLang="en-US" sz="1400" dirty="0" smtClean="0"/>
              <a:t>ошибки обычно</a:t>
            </a:r>
            <a:r>
              <a:rPr lang="en-US" altLang="en-US" sz="1400" dirty="0" smtClean="0"/>
              <a:t> &lt;5cm</a:t>
            </a:r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Совместимо со всеми локальными СК </a:t>
            </a:r>
            <a:endParaRPr lang="en-US" altLang="en-US" sz="14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Время до получения первого решения </a:t>
            </a:r>
            <a:r>
              <a:rPr lang="en-US" altLang="en-US" sz="1400" dirty="0" smtClean="0"/>
              <a:t>20 – 40</a:t>
            </a:r>
            <a:r>
              <a:rPr lang="ru-RU" altLang="en-US" sz="1400" dirty="0" smtClean="0"/>
              <a:t>мин</a:t>
            </a:r>
            <a:r>
              <a:rPr lang="en-US" altLang="en-US" sz="1400" dirty="0" smtClean="0"/>
              <a:t>,</a:t>
            </a:r>
            <a:r>
              <a:rPr lang="ru-RU" altLang="en-US" sz="1400" dirty="0" smtClean="0"/>
              <a:t> </a:t>
            </a:r>
            <a:r>
              <a:rPr lang="ru-RU" altLang="en-US" sz="1400" dirty="0" err="1" smtClean="0"/>
              <a:t>переподключение</a:t>
            </a:r>
            <a:r>
              <a:rPr lang="en-US" altLang="en-US" sz="1400" dirty="0" smtClean="0"/>
              <a:t> 1</a:t>
            </a:r>
            <a:r>
              <a:rPr lang="ru-RU" altLang="en-US" sz="1400" dirty="0" smtClean="0"/>
              <a:t>мин</a:t>
            </a:r>
            <a:endParaRPr lang="en-US" altLang="en-US" sz="14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Заменяет </a:t>
            </a:r>
            <a:r>
              <a:rPr lang="en-US" altLang="en-US" sz="1400" dirty="0" smtClean="0"/>
              <a:t>RTK </a:t>
            </a:r>
            <a:r>
              <a:rPr lang="ru-RU" altLang="en-US" sz="1400" dirty="0" smtClean="0"/>
              <a:t>без ограничения по времени</a:t>
            </a:r>
            <a:endParaRPr lang="en-US" altLang="en-US" sz="14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endParaRPr lang="en-US" altLang="en-US" sz="1400" dirty="0" smtClean="0"/>
          </a:p>
        </p:txBody>
      </p:sp>
      <p:pic>
        <p:nvPicPr>
          <p:cNvPr id="6" name="Picture 8" descr="SmtLnk_on_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4114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10000"/>
            <a:ext cx="2416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091113" y="1049338"/>
            <a:ext cx="1328737" cy="1008062"/>
            <a:chOff x="2051720" y="1974156"/>
            <a:chExt cx="5042495" cy="3543076"/>
          </a:xfrm>
        </p:grpSpPr>
        <p:pic>
          <p:nvPicPr>
            <p:cNvPr id="25612" name="Picture 2" descr="http://www.panasonic.com/business/toughpad/us/responsive/img/prod-fzg1-spe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974156"/>
              <a:ext cx="5042495" cy="354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476" y="2477079"/>
              <a:ext cx="3807515" cy="239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2198688"/>
            <a:ext cx="481647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://www.zimmermann-optik.com/uploads/pics/GS15_Spreng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5459413"/>
            <a:ext cx="17208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http://mediasource.leica-geosystems.com/dataview/c660521a1.jpg?fakeIE=242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r="38931"/>
          <a:stretch>
            <a:fillRect/>
          </a:stretch>
        </p:blipFill>
        <p:spPr bwMode="auto">
          <a:xfrm>
            <a:off x="7150100" y="3192463"/>
            <a:ext cx="935038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http://mediasource.leica-geosystems.com/dataview/c660506a1.jpg?fakeIE=29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7" r="30540"/>
          <a:stretch>
            <a:fillRect/>
          </a:stretch>
        </p:blipFill>
        <p:spPr bwMode="auto">
          <a:xfrm>
            <a:off x="736600" y="1049338"/>
            <a:ext cx="81438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8" descr="http://mediasource.leica-geosystems.com/dataview/c659411a1.jpg?fakeIE=4726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5" r="25679" b="14401"/>
          <a:stretch>
            <a:fillRect/>
          </a:stretch>
        </p:blipFill>
        <p:spPr bwMode="auto">
          <a:xfrm>
            <a:off x="2484438" y="5157788"/>
            <a:ext cx="11525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dirty="0" smtClean="0"/>
              <a:t>Программное обеспечение </a:t>
            </a:r>
            <a:r>
              <a:rPr lang="en-US" altLang="ru-RU" sz="2400" dirty="0"/>
              <a:t>Leica Captivate</a:t>
            </a:r>
            <a:r>
              <a:rPr lang="ru-RU" altLang="ru-RU" sz="2400" dirty="0"/>
              <a:t> 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endParaRPr lang="ru-RU" altLang="ru-RU" sz="2400" dirty="0" smtClean="0"/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55" y="1041088"/>
            <a:ext cx="1414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30175" y="2895600"/>
            <a:ext cx="1927225" cy="2798762"/>
            <a:chOff x="130175" y="2895600"/>
            <a:chExt cx="1927225" cy="2798762"/>
          </a:xfrm>
        </p:grpSpPr>
        <p:pic>
          <p:nvPicPr>
            <p:cNvPr id="8202" name="Picture 10" descr="http://mediasource.leica-geosystems.com/dataview/c659812a1.jpg?fakeIE=0466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7" r="24889"/>
            <a:stretch>
              <a:fillRect/>
            </a:stretch>
          </p:blipFill>
          <p:spPr bwMode="auto">
            <a:xfrm>
              <a:off x="130175" y="2895600"/>
              <a:ext cx="1927225" cy="279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213" y="2971800"/>
              <a:ext cx="691387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7812088" y="1485882"/>
            <a:ext cx="1108075" cy="2092343"/>
            <a:chOff x="7812088" y="1485882"/>
            <a:chExt cx="1108075" cy="2092343"/>
          </a:xfrm>
        </p:grpSpPr>
        <p:pic>
          <p:nvPicPr>
            <p:cNvPr id="8208" name="Picture 16" descr="http://mediasource.leica-geosystems.com/dataview/c659423a1.jpg?fakeIE=0098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4" r="29140"/>
            <a:stretch>
              <a:fillRect/>
            </a:stretch>
          </p:blipFill>
          <p:spPr bwMode="auto">
            <a:xfrm>
              <a:off x="7812088" y="1490663"/>
              <a:ext cx="1108075" cy="208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125" y="1485882"/>
              <a:ext cx="762000" cy="41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52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smtClean="0"/>
              <a:t>Варианты применения </a:t>
            </a:r>
            <a:r>
              <a:rPr lang="en-US" altLang="ru-RU" sz="2400" smtClean="0"/>
              <a:t>GNSS Captivate</a:t>
            </a:r>
            <a:r>
              <a:rPr lang="ru-RU" altLang="ru-RU" sz="2800" smtClean="0"/>
              <a:t/>
            </a:r>
            <a:br>
              <a:rPr lang="ru-RU" altLang="ru-RU" sz="2800" smtClean="0"/>
            </a:br>
            <a:r>
              <a:rPr lang="ru-RU" altLang="ru-RU" sz="2800" smtClean="0"/>
              <a:t/>
            </a:r>
            <a:br>
              <a:rPr lang="ru-RU" altLang="ru-RU" sz="2800" smtClean="0"/>
            </a:br>
            <a:endParaRPr lang="ru-RU" altLang="ru-RU" smtClean="0"/>
          </a:p>
        </p:txBody>
      </p:sp>
      <p:pic>
        <p:nvPicPr>
          <p:cNvPr id="26627" name="Picture 5" descr="C:\presentations\GNSS\GNSS\удач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70681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matu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373877"/>
            <a:ext cx="3724275" cy="19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Объект 1"/>
          <p:cNvSpPr>
            <a:spLocks noGrp="1"/>
          </p:cNvSpPr>
          <p:nvPr>
            <p:ph idx="1"/>
          </p:nvPr>
        </p:nvSpPr>
        <p:spPr>
          <a:xfrm>
            <a:off x="395288" y="1557338"/>
            <a:ext cx="8097837" cy="4292600"/>
          </a:xfrm>
        </p:spPr>
        <p:txBody>
          <a:bodyPr/>
          <a:lstStyle/>
          <a:p>
            <a:r>
              <a:rPr lang="ru-RU" altLang="ru-RU" sz="1600" dirty="0" smtClean="0"/>
              <a:t>Создание съемочного обоснования</a:t>
            </a:r>
          </a:p>
          <a:p>
            <a:r>
              <a:rPr lang="ru-RU" altLang="ru-RU" sz="1600" dirty="0" smtClean="0"/>
              <a:t>Съемка</a:t>
            </a:r>
          </a:p>
          <a:p>
            <a:r>
              <a:rPr lang="ru-RU" altLang="ru-RU" sz="1600" dirty="0" smtClean="0"/>
              <a:t>Вынос в натуру</a:t>
            </a:r>
            <a:endParaRPr lang="ru-RU" altLang="ru-RU" sz="1600" dirty="0"/>
          </a:p>
          <a:p>
            <a:r>
              <a:rPr lang="ru-RU" altLang="ru-RU" sz="1600" dirty="0" smtClean="0"/>
              <a:t>Кодирование</a:t>
            </a:r>
          </a:p>
          <a:p>
            <a:r>
              <a:rPr lang="ru-RU" altLang="ru-RU" sz="1600" dirty="0" smtClean="0"/>
              <a:t>Подсчет объемов</a:t>
            </a:r>
          </a:p>
          <a:p>
            <a:r>
              <a:rPr lang="ru-RU" altLang="ru-RU" sz="1600" dirty="0" smtClean="0"/>
              <a:t>Базовая линия (вынос в натуру и съемка)</a:t>
            </a:r>
          </a:p>
          <a:p>
            <a:r>
              <a:rPr lang="ru-RU" altLang="ru-RU" sz="1600" dirty="0" smtClean="0"/>
              <a:t>Разбивка строительной сетки</a:t>
            </a:r>
          </a:p>
          <a:p>
            <a:r>
              <a:rPr lang="ru-RU" altLang="ru-RU" sz="1600" dirty="0" smtClean="0"/>
              <a:t>Специальные приложения для строительства дорог</a:t>
            </a:r>
          </a:p>
          <a:p>
            <a:r>
              <a:rPr lang="ru-RU" altLang="ru-RU" sz="1600" dirty="0" smtClean="0"/>
              <a:t>Мониторинг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9782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724128" y="5517232"/>
            <a:ext cx="3419872" cy="134076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Leica Captivate </a:t>
            </a:r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>
                <a:solidFill>
                  <a:schemeClr val="tx1"/>
                </a:solidFill>
              </a:rPr>
              <a:t>Использование данных в 3</a:t>
            </a:r>
            <a:r>
              <a:rPr lang="en-US" altLang="en-US" dirty="0" smtClean="0">
                <a:solidFill>
                  <a:schemeClr val="tx1"/>
                </a:solidFill>
              </a:rPr>
              <a:t>D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27466"/>
              </p:ext>
            </p:extLst>
          </p:nvPr>
        </p:nvGraphicFramePr>
        <p:xfrm>
          <a:off x="683568" y="1700808"/>
          <a:ext cx="4032448" cy="407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32048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Любые измеренные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точки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линии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сканы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проектные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данные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проектные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CAD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чертежи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или ЦММ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а также текущее местоположение, можно просмотреть в 2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3D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 всех приложениях. 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461000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Пользователь уверен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в данных, которые он измеряет или выносит в натуру.</a:t>
                      </a:r>
                    </a:p>
                    <a:p>
                      <a:endParaRPr lang="en-GB" sz="1400" b="0" kern="1200" baseline="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Меньше повторных дорогостоящих возвращений на объект для исправления ошибок.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Работы в 3</a:t>
                      </a: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D</a:t>
                      </a:r>
                      <a:r>
                        <a:rPr lang="en-GB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–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полноценное использование информации об объекте. Лучше чем любые плоские чертежи.</a:t>
                      </a:r>
                      <a:endParaRPr lang="en-GB" sz="1400" b="0" kern="1200" baseline="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789040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924944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ump\Screenshot0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4006800" cy="24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724128" y="5517232"/>
            <a:ext cx="3419872" cy="134076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Leica </a:t>
            </a:r>
            <a:r>
              <a:rPr lang="en-US" altLang="en-US" dirty="0" smtClean="0"/>
              <a:t>Captivate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>
                <a:solidFill>
                  <a:schemeClr val="tx1"/>
                </a:solidFill>
              </a:rPr>
              <a:t>3D</a:t>
            </a:r>
            <a:r>
              <a:rPr lang="ru-RU" altLang="en-US" dirty="0" smtClean="0">
                <a:solidFill>
                  <a:schemeClr val="tx1"/>
                </a:solidFill>
              </a:rPr>
              <a:t> просмотр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76611"/>
              </p:ext>
            </p:extLst>
          </p:nvPr>
        </p:nvGraphicFramePr>
        <p:xfrm>
          <a:off x="683568" y="1700808"/>
          <a:ext cx="4032448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32048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Пользователю доступны различные способы ориентации при съемке и разбивке, а также при работе с линиями, профилями автомобильных или ЖД дорог и туннелей.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 найдете оптимальный вид для просмотра, вращая, масштабируя и приближая данные в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3D</a:t>
                      </a: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461000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Всегда можно найти оптимальный способ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просмотра данных, в зависимости от задачи, типа и количества исходных данных.</a:t>
                      </a:r>
                      <a:endParaRPr lang="en-GB" sz="1400" b="0" kern="1200" baseline="0" dirty="0" smtClean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Экономия времени при работе выносе в натуру объекта любой сложности - от нескольких точек до сложной кривой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4502227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487222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26" y="1700214"/>
            <a:ext cx="372191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724128" y="5517232"/>
            <a:ext cx="3419872" cy="134076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Leica </a:t>
            </a:r>
            <a:r>
              <a:rPr lang="en-US" altLang="en-US" dirty="0" smtClean="0"/>
              <a:t>Captivate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ru-RU" altLang="en-US" dirty="0" smtClean="0">
                <a:solidFill>
                  <a:schemeClr val="tx1"/>
                </a:solidFill>
              </a:rPr>
              <a:t>Простое и продуктивное кодирование объектов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10797"/>
              </p:ext>
            </p:extLst>
          </p:nvPr>
        </p:nvGraphicFramePr>
        <p:xfrm>
          <a:off x="683568" y="1700808"/>
          <a:ext cx="403244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32048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Кодирование объектов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тип линии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атрибутика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отрисовка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максимально удобно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меню кодирования со всем необходимым функционалом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461000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Кодирование и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отрисовка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выполняется  просто, быстро и продуктивно</a:t>
                      </a:r>
                      <a:endParaRPr lang="en-GB" sz="1400" b="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Кодирование и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отрисовка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– важные полевые задачи.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Любые улучшения в кодировке существенно увеличивают продуктивность работы.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782147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983166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81094"/>
            <a:ext cx="3918843" cy="234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4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724128" y="5517232"/>
            <a:ext cx="3419872" cy="134076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Leica </a:t>
            </a:r>
            <a:r>
              <a:rPr lang="en-US" altLang="en-US" dirty="0" smtClean="0"/>
              <a:t>Captivate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ru-RU" altLang="en-US" dirty="0">
                <a:solidFill>
                  <a:schemeClr val="tx1"/>
                </a:solidFill>
              </a:rPr>
              <a:t>Простое и продуктивное кодирование объектов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7559"/>
              </p:ext>
            </p:extLst>
          </p:nvPr>
        </p:nvGraphicFramePr>
        <p:xfrm>
          <a:off x="683568" y="1700808"/>
          <a:ext cx="4032448" cy="341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432048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Доступны шаблоны сечений и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автоизмерения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Просто и быстро можно измерить поперечник дороги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или реки и пр.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повторяющимися кодами.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Это часто применяется в полях при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топосъемке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Теперь очень просто измерить, настроить, изменить, сохранить или найти поперечник – все это приводит к существенной экономии времени.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573016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630019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92" y="1782137"/>
            <a:ext cx="3952780" cy="23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1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r>
              <a:rPr lang="en-US" altLang="de-DE" dirty="0"/>
              <a:t>Leica GS16</a:t>
            </a:r>
            <a:br>
              <a:rPr lang="en-US" altLang="de-DE" dirty="0"/>
            </a:br>
            <a:r>
              <a:rPr lang="ru-RU" altLang="de-DE" dirty="0" smtClean="0">
                <a:solidFill>
                  <a:schemeClr val="tx1"/>
                </a:solidFill>
              </a:rPr>
              <a:t>Универсальный приемник</a:t>
            </a:r>
            <a:r>
              <a:rPr lang="ru-RU" altLang="de-DE" dirty="0">
                <a:solidFill>
                  <a:schemeClr val="tx1"/>
                </a:solidFill>
              </a:rPr>
              <a:t> </a:t>
            </a:r>
            <a:r>
              <a:rPr lang="ru-RU" altLang="de-DE" dirty="0" smtClean="0">
                <a:solidFill>
                  <a:schemeClr val="tx1"/>
                </a:solidFill>
              </a:rPr>
              <a:t>класса </a:t>
            </a:r>
            <a:r>
              <a:rPr lang="en-US" altLang="de-DE" dirty="0" smtClean="0">
                <a:solidFill>
                  <a:schemeClr val="tx1"/>
                </a:solidFill>
              </a:rPr>
              <a:t>Hi-End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9219" name="Content Placeholder 3"/>
          <p:cNvSpPr>
            <a:spLocks noGrp="1"/>
          </p:cNvSpPr>
          <p:nvPr>
            <p:ph idx="1"/>
          </p:nvPr>
        </p:nvSpPr>
        <p:spPr>
          <a:xfrm>
            <a:off x="381000" y="1447800"/>
            <a:ext cx="7007225" cy="4749800"/>
          </a:xfrm>
        </p:spPr>
        <p:txBody>
          <a:bodyPr/>
          <a:lstStyle/>
          <a:p>
            <a:pPr marL="342900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Совершенно новая</a:t>
            </a:r>
            <a:r>
              <a:rPr lang="en-US" altLang="en-US" dirty="0" smtClean="0"/>
              <a:t> GNSS</a:t>
            </a:r>
            <a:r>
              <a:rPr lang="ru-RU" altLang="en-US" dirty="0" smtClean="0"/>
              <a:t> плата</a:t>
            </a:r>
            <a:endParaRPr lang="en-US" altLang="en-US" dirty="0" smtClean="0"/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555 </a:t>
            </a:r>
            <a:r>
              <a:rPr lang="ru-RU" altLang="en-US" dirty="0" smtClean="0"/>
              <a:t>каналов</a:t>
            </a:r>
            <a:endParaRPr lang="en-US" altLang="en-US" dirty="0" smtClean="0"/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Поддерживает все действующие и планируемые</a:t>
            </a:r>
            <a:r>
              <a:rPr lang="en-US" altLang="en-US" dirty="0" smtClean="0"/>
              <a:t> GNSS </a:t>
            </a:r>
            <a:r>
              <a:rPr lang="ru-RU" altLang="en-US" dirty="0" smtClean="0"/>
              <a:t>сигналы</a:t>
            </a:r>
            <a:r>
              <a:rPr lang="en-US" altLang="en-US" dirty="0" smtClean="0"/>
              <a:t> </a:t>
            </a:r>
          </a:p>
          <a:p>
            <a:pPr marL="342900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Новая более чувствительная антенна</a:t>
            </a:r>
            <a:endParaRPr lang="en-US" altLang="en-US" dirty="0" smtClean="0"/>
          </a:p>
          <a:p>
            <a:pPr marL="342900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Новый «движок»</a:t>
            </a:r>
            <a:r>
              <a:rPr lang="en-US" altLang="en-US" dirty="0" smtClean="0"/>
              <a:t> RTK </a:t>
            </a:r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В зависимости от условий предлагает лучший вариант</a:t>
            </a:r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en-US" altLang="en-US" dirty="0" err="1" smtClean="0"/>
              <a:t>SmartLink</a:t>
            </a:r>
            <a:r>
              <a:rPr lang="en-US" altLang="en-US" dirty="0" smtClean="0"/>
              <a:t> fill </a:t>
            </a:r>
            <a:r>
              <a:rPr lang="ru-RU" altLang="en-US" dirty="0" smtClean="0"/>
              <a:t>и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SmartLink</a:t>
            </a:r>
            <a:r>
              <a:rPr lang="en-US" altLang="en-US" dirty="0" smtClean="0"/>
              <a:t> </a:t>
            </a:r>
            <a:r>
              <a:rPr lang="ru-RU" altLang="en-US" dirty="0" smtClean="0"/>
              <a:t>для удаленного позиционирования</a:t>
            </a:r>
            <a:endParaRPr lang="en-US" altLang="en-US" dirty="0" smtClean="0"/>
          </a:p>
          <a:p>
            <a:pPr marL="342900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Работа с </a:t>
            </a:r>
            <a:r>
              <a:rPr lang="en-US" altLang="en-US" dirty="0" smtClean="0"/>
              <a:t>Leica Captivate</a:t>
            </a:r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Для использование данных в 3</a:t>
            </a:r>
            <a:r>
              <a:rPr lang="en-US" altLang="en-US" dirty="0" smtClean="0"/>
              <a:t>D</a:t>
            </a:r>
          </a:p>
          <a:p>
            <a:pPr marL="342900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Новое</a:t>
            </a:r>
            <a:r>
              <a:rPr lang="en-US" altLang="en-US" dirty="0" smtClean="0"/>
              <a:t> M3-TR4 UHF </a:t>
            </a:r>
            <a:r>
              <a:rPr lang="ru-RU" altLang="en-US" dirty="0" smtClean="0"/>
              <a:t>радио с</a:t>
            </a:r>
            <a:r>
              <a:rPr lang="ru-RU" altLang="en-US" dirty="0"/>
              <a:t> </a:t>
            </a:r>
            <a:r>
              <a:rPr lang="en-US" altLang="en-US" dirty="0" smtClean="0"/>
              <a:t>16FSK</a:t>
            </a:r>
          </a:p>
          <a:p>
            <a:pPr marL="914400" lvl="2" indent="-342900">
              <a:spcAft>
                <a:spcPct val="0"/>
              </a:spcAft>
              <a:buFontTx/>
              <a:buChar char="•"/>
            </a:pPr>
            <a:r>
              <a:rPr lang="ru-RU" altLang="en-US" dirty="0" smtClean="0"/>
              <a:t>До 12 км от 1</a:t>
            </a:r>
            <a:r>
              <a:rPr lang="en-US" altLang="en-US" dirty="0"/>
              <a:t>W</a:t>
            </a:r>
            <a:r>
              <a:rPr lang="en-US" altLang="en-US" dirty="0" smtClean="0"/>
              <a:t> </a:t>
            </a:r>
            <a:r>
              <a:rPr lang="ru-RU" altLang="en-US" dirty="0" smtClean="0"/>
              <a:t>базовой станции</a:t>
            </a:r>
            <a:endParaRPr lang="en-US" altLang="en-US" dirty="0" smtClean="0"/>
          </a:p>
          <a:p>
            <a:pPr>
              <a:spcAft>
                <a:spcPct val="0"/>
              </a:spcAft>
            </a:pPr>
            <a:endParaRPr lang="en-US" altLang="en-US" dirty="0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600200"/>
            <a:ext cx="1744663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ial\YandexDisk\Скриншоты\2016-09-21_15-25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998663"/>
            <a:ext cx="6624637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4213" y="514350"/>
            <a:ext cx="8097837" cy="9001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E003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600" kern="0" dirty="0" smtClean="0">
                <a:solidFill>
                  <a:schemeClr val="tx2"/>
                </a:solidFill>
                <a:latin typeface="+mn-lt"/>
              </a:rPr>
              <a:t>Leica Captivate</a:t>
            </a:r>
            <a:endParaRPr lang="ru-RU" sz="2600" kern="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ru-RU" sz="2600" kern="0" dirty="0" smtClean="0">
                <a:solidFill>
                  <a:srgbClr val="323232"/>
                </a:solidFill>
                <a:latin typeface="+mn-lt"/>
              </a:rPr>
              <a:t>Примеры использования 3</a:t>
            </a:r>
            <a:r>
              <a:rPr lang="en-US" sz="2600" kern="0" dirty="0" smtClean="0">
                <a:solidFill>
                  <a:srgbClr val="323232"/>
                </a:solidFill>
                <a:latin typeface="+mn-lt"/>
              </a:rPr>
              <a:t>D</a:t>
            </a:r>
            <a:endParaRPr lang="en-GB" sz="2600" kern="0" dirty="0">
              <a:solidFill>
                <a:srgbClr val="323232"/>
              </a:solidFill>
              <a:latin typeface="+mn-lt"/>
            </a:endParaRPr>
          </a:p>
        </p:txBody>
      </p:sp>
      <p:pic>
        <p:nvPicPr>
          <p:cNvPr id="76803" name="Picture 3" descr="C:\Users\nial\YandexDisk\Скриншоты\2016-09-21_15-26-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017713"/>
            <a:ext cx="66357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C:\Users\nial\YandexDisk\Скриншоты\2016-09-22_10-02-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017713"/>
            <a:ext cx="6624637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 descr="C:\Users\nial\YandexDisk\Скриншоты\2016-09-22_10-03-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98663"/>
            <a:ext cx="6615112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7" descr="C:\Users\nial\YandexDisk\Скриншоты\2016-09-22_10-03-4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98663"/>
            <a:ext cx="6615112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C:\Users\nial\YandexDisk\Скриншоты\2016-09-22_10-07-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001838"/>
            <a:ext cx="6645275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C:\Users\nial\YandexDisk\Скриншоты\2016-09-22_10-08-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998663"/>
            <a:ext cx="665162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C:\Users\nial\YandexDisk\Скриншоты\2016-09-22_10-10-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017713"/>
            <a:ext cx="6634162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C:\Users\nial\YandexDisk\Скриншоты\2016-09-22_10-11-5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998663"/>
            <a:ext cx="66421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1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4213" y="514350"/>
            <a:ext cx="8097837" cy="9001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E003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600" kern="0" dirty="0" smtClean="0">
                <a:solidFill>
                  <a:schemeClr val="tx2"/>
                </a:solidFill>
                <a:latin typeface="+mn-lt"/>
              </a:rPr>
              <a:t>Leica Captivate</a:t>
            </a:r>
            <a:endParaRPr lang="ru-RU" sz="2600" kern="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ru-RU" sz="2600" kern="0" dirty="0">
                <a:solidFill>
                  <a:srgbClr val="323232"/>
                </a:solidFill>
              </a:rPr>
              <a:t>Примеры использования 3</a:t>
            </a:r>
            <a:r>
              <a:rPr lang="en-US" sz="2600" kern="0" dirty="0">
                <a:solidFill>
                  <a:srgbClr val="323232"/>
                </a:solidFill>
              </a:rPr>
              <a:t>D</a:t>
            </a:r>
            <a:endParaRPr lang="en-GB" sz="2600" kern="0" dirty="0">
              <a:solidFill>
                <a:srgbClr val="323232"/>
              </a:solidFill>
            </a:endParaRPr>
          </a:p>
        </p:txBody>
      </p:sp>
      <p:pic>
        <p:nvPicPr>
          <p:cNvPr id="29699" name="Picture 2" descr="C:\Users\nial\YandexDisk\Скриншоты\2016-09-22_16-32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17713"/>
            <a:ext cx="66246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C:\Users\nial\YandexDisk\Скриншоты\2016-09-22_16-33-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17713"/>
            <a:ext cx="662463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4213" y="514350"/>
            <a:ext cx="8097837" cy="9001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E003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SignaNormal-Book" pitchFamily="50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600" kern="0" dirty="0" smtClean="0">
                <a:solidFill>
                  <a:schemeClr val="tx2"/>
                </a:solidFill>
                <a:latin typeface="+mn-lt"/>
              </a:rPr>
              <a:t>Leica Captivate</a:t>
            </a:r>
            <a:endParaRPr lang="ru-RU" sz="2600" kern="0" dirty="0" smtClean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r>
              <a:rPr lang="ru-RU" sz="2600" kern="0" dirty="0">
                <a:solidFill>
                  <a:srgbClr val="323232"/>
                </a:solidFill>
              </a:rPr>
              <a:t>Примеры использования 3</a:t>
            </a:r>
            <a:r>
              <a:rPr lang="en-US" sz="2600" kern="0" dirty="0">
                <a:solidFill>
                  <a:srgbClr val="323232"/>
                </a:solidFill>
              </a:rPr>
              <a:t>D</a:t>
            </a:r>
            <a:endParaRPr lang="en-GB" sz="2600" kern="0" dirty="0">
              <a:solidFill>
                <a:srgbClr val="323232"/>
              </a:solidFill>
            </a:endParaRPr>
          </a:p>
        </p:txBody>
      </p:sp>
      <p:pic>
        <p:nvPicPr>
          <p:cNvPr id="30723" name="Picture 2" descr="C:\Users\nial\YandexDisk\Скриншоты\2016-09-22_10-26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017713"/>
            <a:ext cx="662463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C:\Users\nial\YandexDisk\Скриншоты\2016-09-22_10-27-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17713"/>
            <a:ext cx="662463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 descr="C:\Users\nial\YandexDisk\Скриншоты\2016-09-22_10-28-4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17713"/>
            <a:ext cx="66246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C:\Users\nial\YandexDisk\Скриншоты\2016-09-22_10-29-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27238"/>
            <a:ext cx="663416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CS20 </a:t>
            </a:r>
            <a:r>
              <a:rPr lang="en-US" altLang="de-DE" dirty="0"/>
              <a:t>C</a:t>
            </a:r>
            <a:r>
              <a:rPr lang="en-US" altLang="de-DE" dirty="0" smtClean="0"/>
              <a:t>aptivate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en-US" altLang="de-DE" dirty="0" smtClean="0">
                <a:solidFill>
                  <a:schemeClr val="tx1"/>
                </a:solidFill>
              </a:rPr>
              <a:t>5” WVGA </a:t>
            </a:r>
            <a:r>
              <a:rPr lang="ru-RU" altLang="de-DE" dirty="0" smtClean="0">
                <a:solidFill>
                  <a:schemeClr val="tx1"/>
                </a:solidFill>
              </a:rPr>
              <a:t>экран</a:t>
            </a:r>
            <a:r>
              <a:rPr lang="en-US" altLang="de-DE" dirty="0" smtClean="0">
                <a:solidFill>
                  <a:schemeClr val="tx1"/>
                </a:solidFill>
              </a:rPr>
              <a:t> </a:t>
            </a:r>
            <a:r>
              <a:rPr lang="ru-RU" altLang="de-DE" dirty="0" smtClean="0">
                <a:solidFill>
                  <a:schemeClr val="tx1"/>
                </a:solidFill>
              </a:rPr>
              <a:t>с</a:t>
            </a:r>
            <a:r>
              <a:rPr lang="en-US" altLang="de-DE" dirty="0" smtClean="0">
                <a:solidFill>
                  <a:schemeClr val="tx1"/>
                </a:solidFill>
              </a:rPr>
              <a:t> QWERTY </a:t>
            </a:r>
            <a:r>
              <a:rPr lang="ru-RU" altLang="de-DE" dirty="0" smtClean="0">
                <a:solidFill>
                  <a:schemeClr val="tx1"/>
                </a:solidFill>
              </a:rPr>
              <a:t>клавиатурой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07757"/>
              </p:ext>
            </p:extLst>
          </p:nvPr>
        </p:nvGraphicFramePr>
        <p:xfrm>
          <a:off x="683568" y="1700808"/>
          <a:ext cx="5184576" cy="318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288032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CS20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5”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экран с хорошей читаемостью даже при ярком солнечном свете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QWERTY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клавиатуру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461000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Это очень удобно – работать все 8 часов с большим экраном, особенно при наличии полной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QWERTY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клавиатуры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3D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просмотр – ключевая особенность софта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Leica Captivate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для того, чтобы просматривать данные в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3D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большой размер экрана имеет огромное значение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Наличие клавиатуры позволяет вводить всю необходимую информацию при помощи кнопок на контроллере.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4070179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558011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44208" y="1679694"/>
            <a:ext cx="2304256" cy="4053562"/>
            <a:chOff x="5076056" y="598635"/>
            <a:chExt cx="3028262" cy="5327206"/>
          </a:xfrm>
        </p:grpSpPr>
        <p:pic>
          <p:nvPicPr>
            <p:cNvPr id="12" name="Picture 22" descr="C:\Users\dain\Desktop\Pegasus\Screens\Black style_Map_with sharp curves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98635"/>
              <a:ext cx="3028262" cy="532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147" y="1389558"/>
              <a:ext cx="2159464" cy="129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36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CS35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ru-RU" altLang="de-DE" dirty="0" smtClean="0">
                <a:solidFill>
                  <a:schemeClr val="tx1"/>
                </a:solidFill>
              </a:rPr>
              <a:t>Мощность ПК и </a:t>
            </a:r>
            <a:r>
              <a:rPr lang="en-US" altLang="de-DE" dirty="0" smtClean="0">
                <a:solidFill>
                  <a:schemeClr val="tx1"/>
                </a:solidFill>
              </a:rPr>
              <a:t>Windows 8.1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481767"/>
              </p:ext>
            </p:extLst>
          </p:nvPr>
        </p:nvGraphicFramePr>
        <p:xfrm>
          <a:off x="683568" y="1700808"/>
          <a:ext cx="5184576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288032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CS35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имеет такую же продуктивность как ПК и использует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Windows 8.1</a:t>
                      </a: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02880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Его можно использовать для работы с БОЛЬШИМИ объемами данных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Кроме того, можно использовать такие программы как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Leica Infinity,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AutoDesk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Civil 3D, Bentley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или любые другие программы для ПК, которые были доступны ранее только в офисе.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Если полевая бригада отправляется в дальнюю командировку, пользователи могут обработать сырые данные или выполнить </a:t>
                      </a:r>
                      <a:r>
                        <a:rPr kumimoji="0" lang="ru-RU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отрисовку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в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CAD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приложениях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прямо в поле на объекте работ.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861048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564904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012160" y="2132856"/>
            <a:ext cx="3026271" cy="2088232"/>
            <a:chOff x="2051720" y="1974156"/>
            <a:chExt cx="5042495" cy="3543076"/>
          </a:xfrm>
        </p:grpSpPr>
        <p:pic>
          <p:nvPicPr>
            <p:cNvPr id="15" name="Picture 2" descr="http://www.panasonic.com/business/toughpad/us/responsive/img/prod-fzg1-spec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974156"/>
              <a:ext cx="5042495" cy="354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476" y="2477079"/>
              <a:ext cx="3807515" cy="239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68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Leica GS16 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ru-RU" dirty="0" smtClean="0">
                <a:solidFill>
                  <a:schemeClr val="tx1"/>
                </a:solidFill>
              </a:rPr>
              <a:t>Мощная внешняя аккумуляторная батарея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14029"/>
              </p:ext>
            </p:extLst>
          </p:nvPr>
        </p:nvGraphicFramePr>
        <p:xfrm>
          <a:off x="670800" y="1628800"/>
          <a:ext cx="3901200" cy="275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200"/>
              </a:tblGrid>
              <a:tr h="288032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три раза более ёмкая батарея 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02880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выполнения длительных работ нужно взять с собой всего одну батарею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Полевым бригадам не нужно носить с собой дополнительного оборудования и нет необходимости возвращаться в офис для зарядки батареек.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Всегда можно проверить уровень заряда аккумулятора по индикатору!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2" y="3710139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2" y="1710129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2" y="2708920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/>
          <a:stretch/>
        </p:blipFill>
        <p:spPr bwMode="auto">
          <a:xfrm>
            <a:off x="6228184" y="2077062"/>
            <a:ext cx="2386100" cy="31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34" y="1371600"/>
            <a:ext cx="36766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4763" y="627063"/>
            <a:ext cx="914400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6000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600" dirty="0">
                <a:solidFill>
                  <a:srgbClr val="FF0000"/>
                </a:solidFill>
              </a:rPr>
              <a:t>       </a:t>
            </a:r>
            <a:r>
              <a:rPr lang="ru-RU" altLang="ru-RU" sz="2600" dirty="0" err="1">
                <a:solidFill>
                  <a:srgbClr val="FF0000"/>
                </a:solidFill>
              </a:rPr>
              <a:t>Ровер</a:t>
            </a:r>
            <a:r>
              <a:rPr lang="ru-RU" altLang="ru-RU" sz="2600" dirty="0">
                <a:solidFill>
                  <a:srgbClr val="FF0000"/>
                </a:solidFill>
              </a:rPr>
              <a:t> </a:t>
            </a:r>
            <a:r>
              <a:rPr lang="en-US" altLang="ru-RU" sz="2600" dirty="0" smtClean="0">
                <a:solidFill>
                  <a:srgbClr val="FF0000"/>
                </a:solidFill>
              </a:rPr>
              <a:t>GS16 </a:t>
            </a:r>
            <a:r>
              <a:rPr lang="ru-RU" altLang="ru-RU" sz="2600" dirty="0" smtClean="0">
                <a:solidFill>
                  <a:srgbClr val="FF0000"/>
                </a:solidFill>
              </a:rPr>
              <a:t>и </a:t>
            </a:r>
            <a:r>
              <a:rPr lang="en-US" altLang="ru-RU" sz="2600" dirty="0" smtClean="0">
                <a:solidFill>
                  <a:srgbClr val="FF0000"/>
                </a:solidFill>
              </a:rPr>
              <a:t>CS20 Captivate</a:t>
            </a:r>
            <a:r>
              <a:rPr lang="ru-RU" altLang="ru-RU" sz="2600" dirty="0" smtClean="0">
                <a:solidFill>
                  <a:srgbClr val="FF0000"/>
                </a:solidFill>
              </a:rPr>
              <a:t> с </a:t>
            </a:r>
            <a:r>
              <a:rPr lang="en-US" altLang="ru-RU" sz="2600" dirty="0" err="1" smtClean="0">
                <a:solidFill>
                  <a:srgbClr val="FF0000"/>
                </a:solidFill>
              </a:rPr>
              <a:t>Disto</a:t>
            </a:r>
            <a:endParaRPr lang="de-CH" altLang="ru-RU" sz="400" dirty="0">
              <a:solidFill>
                <a:srgbClr val="FF0000"/>
              </a:solidFill>
            </a:endParaRPr>
          </a:p>
        </p:txBody>
      </p:sp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83625" y="5116512"/>
            <a:ext cx="868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6000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/>
              <a:t>Уникальное решение для определения координат недоступных точек</a:t>
            </a:r>
          </a:p>
        </p:txBody>
      </p:sp>
      <p:pic>
        <p:nvPicPr>
          <p:cNvPr id="31748" name="Picture 4" descr="C:\Users\matu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320800"/>
            <a:ext cx="6705600" cy="34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5" y="1479303"/>
            <a:ext cx="1394865" cy="329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8164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Leica GS16 </a:t>
            </a:r>
            <a:r>
              <a:rPr lang="ru-RU" altLang="de-DE" dirty="0" smtClean="0"/>
              <a:t>с контроллером </a:t>
            </a:r>
            <a:r>
              <a:rPr lang="en-US" altLang="de-DE" dirty="0" smtClean="0"/>
              <a:t>CS20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ru-RU" altLang="de-DE" dirty="0" smtClean="0">
                <a:solidFill>
                  <a:schemeClr val="tx1"/>
                </a:solidFill>
              </a:rPr>
              <a:t>Встроенная рулетка </a:t>
            </a:r>
            <a:r>
              <a:rPr lang="en-US" altLang="de-DE" dirty="0" err="1" smtClean="0">
                <a:solidFill>
                  <a:schemeClr val="tx1"/>
                </a:solidFill>
              </a:rPr>
              <a:t>Disto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578964"/>
              </p:ext>
            </p:extLst>
          </p:nvPr>
        </p:nvGraphicFramePr>
        <p:xfrm>
          <a:off x="683568" y="1700808"/>
          <a:ext cx="5184576" cy="254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</a:tblGrid>
              <a:tr h="288032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Рулетка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камерой, встроенная в контроллер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CS20</a:t>
                      </a:r>
                    </a:p>
                  </a:txBody>
                  <a:tcP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что означает, что </a:t>
                      </a:r>
                      <a:r>
                        <a:rPr lang="en-GB" sz="1100" b="0" kern="1200" baseline="0" dirty="0" smtClean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302880">
                <a:tc>
                  <a:txBody>
                    <a:bodyPr/>
                    <a:lstStyle/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Теперь очень просто измерить точки, которые невозможно измерить напрямую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  <a:tr h="2449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(…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…)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Это экономит время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Если геодезист не может встать на точку и измерить её приемником на вехе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он измеряет точку удаленно, используя видоискатель для наведения.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Теперь не нужно носить с собой рулетку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Disto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которую можно потерять, забыть или выронить.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3206083"/>
            <a:ext cx="335672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1782137"/>
            <a:ext cx="370266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0" y="2413995"/>
            <a:ext cx="363661" cy="3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444208" y="1679694"/>
            <a:ext cx="2304256" cy="4053562"/>
            <a:chOff x="5076056" y="598635"/>
            <a:chExt cx="3028262" cy="5327206"/>
          </a:xfrm>
        </p:grpSpPr>
        <p:pic>
          <p:nvPicPr>
            <p:cNvPr id="12" name="Picture 22" descr="C:\Users\dain\Desktop\Pegasus\Screens\Black style_Map_with sharp curves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98635"/>
              <a:ext cx="3028262" cy="532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147" y="1389558"/>
              <a:ext cx="2159464" cy="129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752449" y="495017"/>
            <a:ext cx="542925" cy="1150688"/>
            <a:chOff x="7346948" y="304251"/>
            <a:chExt cx="542925" cy="1026015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7346948" y="525404"/>
              <a:ext cx="438150" cy="0"/>
            </a:xfrm>
            <a:prstGeom prst="line">
              <a:avLst/>
            </a:prstGeom>
            <a:solidFill>
              <a:srgbClr val="FFFFCC"/>
            </a:solidFill>
            <a:ln w="952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7889873" y="539693"/>
              <a:ext cx="0" cy="0"/>
            </a:xfrm>
            <a:prstGeom prst="line">
              <a:avLst/>
            </a:prstGeom>
            <a:solidFill>
              <a:srgbClr val="FFFFCC"/>
            </a:solidFill>
            <a:ln w="952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7394572" y="395916"/>
              <a:ext cx="352425" cy="248552"/>
            </a:xfrm>
            <a:prstGeom prst="line">
              <a:avLst/>
            </a:prstGeom>
            <a:solidFill>
              <a:srgbClr val="FFFFCC"/>
            </a:solidFill>
            <a:ln w="952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394572" y="395916"/>
              <a:ext cx="352425" cy="248552"/>
            </a:xfrm>
            <a:prstGeom prst="line">
              <a:avLst/>
            </a:prstGeom>
            <a:solidFill>
              <a:srgbClr val="FFFFCC"/>
            </a:solidFill>
            <a:ln w="952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7566023" y="304251"/>
              <a:ext cx="0" cy="340217"/>
            </a:xfrm>
            <a:prstGeom prst="line">
              <a:avLst/>
            </a:prstGeom>
            <a:solidFill>
              <a:srgbClr val="FFFFCC"/>
            </a:solidFill>
            <a:ln w="952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Oval 19"/>
            <p:cNvSpPr/>
            <p:nvPr/>
          </p:nvSpPr>
          <p:spPr bwMode="auto">
            <a:xfrm>
              <a:off x="7471738" y="431119"/>
              <a:ext cx="188570" cy="188570"/>
            </a:xfrm>
            <a:prstGeom prst="ellipse">
              <a:avLst/>
            </a:prstGeom>
            <a:solidFill>
              <a:srgbClr val="EE00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7561259" y="525404"/>
              <a:ext cx="0" cy="804862"/>
            </a:xfrm>
            <a:prstGeom prst="straightConnector1">
              <a:avLst/>
            </a:prstGeom>
            <a:solidFill>
              <a:srgbClr val="FFFFCC"/>
            </a:solidFill>
            <a:ln w="41275" cap="flat" cmpd="sng" algn="ctr">
              <a:solidFill>
                <a:srgbClr val="EE0033"/>
              </a:solidFill>
              <a:prstDash val="solid"/>
              <a:round/>
              <a:headEnd type="none" w="med" len="med"/>
              <a:tailEnd type="oval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954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C:\Users\matu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8" y="1387337"/>
            <a:ext cx="41624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468688"/>
            <a:ext cx="968375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3" name="Прямая со стрелкой 3"/>
          <p:cNvCxnSpPr>
            <a:cxnSpLocks noChangeShapeType="1"/>
          </p:cNvCxnSpPr>
          <p:nvPr/>
        </p:nvCxnSpPr>
        <p:spPr bwMode="auto">
          <a:xfrm flipV="1">
            <a:off x="1104900" y="4881563"/>
            <a:ext cx="3146425" cy="1096962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371850"/>
            <a:ext cx="96678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5" name="Прямая со стрелкой 8"/>
          <p:cNvCxnSpPr>
            <a:cxnSpLocks noChangeShapeType="1"/>
          </p:cNvCxnSpPr>
          <p:nvPr/>
        </p:nvCxnSpPr>
        <p:spPr bwMode="auto">
          <a:xfrm flipH="1" flipV="1">
            <a:off x="4251325" y="4881563"/>
            <a:ext cx="3633788" cy="1000125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76" name="TextBox 2"/>
          <p:cNvSpPr txBox="1">
            <a:spLocks noChangeArrowheads="1"/>
          </p:cNvSpPr>
          <p:nvPr/>
        </p:nvSpPr>
        <p:spPr bwMode="auto">
          <a:xfrm>
            <a:off x="4138613" y="4914900"/>
            <a:ext cx="652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6000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600">
                <a:solidFill>
                  <a:srgbClr val="FF0000"/>
                </a:solidFill>
              </a:rPr>
              <a:t>?</a:t>
            </a:r>
            <a:endParaRPr lang="ru-RU" altLang="ru-RU" sz="160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0691" y="487224"/>
            <a:ext cx="8097837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de-DE" kern="0" dirty="0" smtClean="0"/>
              <a:t>Leica GS16 </a:t>
            </a:r>
            <a:r>
              <a:rPr lang="ru-RU" altLang="de-DE" kern="0" dirty="0" smtClean="0"/>
              <a:t>с контроллером </a:t>
            </a:r>
            <a:r>
              <a:rPr lang="en-US" altLang="de-DE" kern="0" dirty="0" smtClean="0"/>
              <a:t>CS20</a:t>
            </a:r>
            <a:br>
              <a:rPr lang="en-US" altLang="de-DE" kern="0" dirty="0" smtClean="0"/>
            </a:br>
            <a:r>
              <a:rPr lang="ru-RU" altLang="de-DE" kern="0" dirty="0" smtClean="0">
                <a:solidFill>
                  <a:schemeClr val="tx1"/>
                </a:solidFill>
              </a:rPr>
              <a:t>Встроенная рулетка </a:t>
            </a:r>
            <a:r>
              <a:rPr lang="en-US" altLang="de-DE" kern="0" dirty="0" err="1" smtClean="0">
                <a:solidFill>
                  <a:schemeClr val="tx1"/>
                </a:solidFill>
              </a:rPr>
              <a:t>Disto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886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437516"/>
            <a:ext cx="4816475" cy="4673527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820988"/>
            <a:ext cx="881063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797" name="Прямая со стрелкой 3"/>
          <p:cNvCxnSpPr>
            <a:cxnSpLocks noChangeShapeType="1"/>
            <a:endCxn id="33800" idx="1"/>
          </p:cNvCxnSpPr>
          <p:nvPr/>
        </p:nvCxnSpPr>
        <p:spPr bwMode="auto">
          <a:xfrm flipV="1">
            <a:off x="3028950" y="4626769"/>
            <a:ext cx="1738312" cy="586582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2820988"/>
            <a:ext cx="846137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799" name="Прямая со стрелкой 8"/>
          <p:cNvCxnSpPr>
            <a:cxnSpLocks noChangeShapeType="1"/>
            <a:endCxn id="33800" idx="1"/>
          </p:cNvCxnSpPr>
          <p:nvPr/>
        </p:nvCxnSpPr>
        <p:spPr bwMode="auto">
          <a:xfrm flipH="1" flipV="1">
            <a:off x="4767262" y="4626769"/>
            <a:ext cx="2062164" cy="388144"/>
          </a:xfrm>
          <a:prstGeom prst="straightConnector1">
            <a:avLst/>
          </a:prstGeom>
          <a:noFill/>
          <a:ln w="127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4767262" y="4457700"/>
            <a:ext cx="103108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6000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600" dirty="0">
                <a:solidFill>
                  <a:schemeClr val="bg1"/>
                </a:solidFill>
              </a:rPr>
              <a:t>?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3756" y="457200"/>
            <a:ext cx="8097837" cy="900113"/>
          </a:xfrm>
        </p:spPr>
        <p:txBody>
          <a:bodyPr/>
          <a:lstStyle/>
          <a:p>
            <a:r>
              <a:rPr lang="en-US" altLang="de-DE" dirty="0" smtClean="0"/>
              <a:t>Leica GS16 </a:t>
            </a:r>
            <a:r>
              <a:rPr lang="ru-RU" altLang="de-DE" dirty="0" smtClean="0"/>
              <a:t>с контроллером </a:t>
            </a:r>
            <a:r>
              <a:rPr lang="en-US" altLang="de-DE" dirty="0" smtClean="0"/>
              <a:t>CS20</a:t>
            </a:r>
            <a:r>
              <a:rPr lang="en-US" altLang="de-DE" dirty="0"/>
              <a:t/>
            </a:r>
            <a:br>
              <a:rPr lang="en-US" altLang="de-DE" dirty="0"/>
            </a:br>
            <a:r>
              <a:rPr lang="ru-RU" altLang="de-DE" dirty="0" smtClean="0">
                <a:solidFill>
                  <a:schemeClr val="tx1"/>
                </a:solidFill>
              </a:rPr>
              <a:t>Встроенная рулетка </a:t>
            </a:r>
            <a:r>
              <a:rPr lang="en-US" altLang="de-DE" dirty="0" err="1" smtClean="0">
                <a:solidFill>
                  <a:schemeClr val="tx1"/>
                </a:solidFill>
              </a:rPr>
              <a:t>Disto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518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r>
              <a:rPr lang="en-US" altLang="en-US" dirty="0" smtClean="0"/>
              <a:t>Leica </a:t>
            </a:r>
            <a:r>
              <a:rPr lang="en-US" altLang="en-US" dirty="0"/>
              <a:t>GS16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err="1" smtClean="0">
                <a:solidFill>
                  <a:schemeClr val="tx1"/>
                </a:solidFill>
              </a:rPr>
              <a:t>GS16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ru-RU" altLang="en-US" dirty="0" smtClean="0">
                <a:solidFill>
                  <a:schemeClr val="tx1"/>
                </a:solidFill>
              </a:rPr>
              <a:t>с технологией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 smtClean="0"/>
              <a:t>RTKplus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489424" y="1447800"/>
            <a:ext cx="6792912" cy="4749800"/>
          </a:xfrm>
        </p:spPr>
        <p:txBody>
          <a:bodyPr/>
          <a:lstStyle/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400" dirty="0" smtClean="0"/>
              <a:t>Самообучаемый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приемник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благодаря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>
                <a:solidFill>
                  <a:srgbClr val="FF0000"/>
                </a:solidFill>
              </a:rPr>
              <a:t>RTKplus</a:t>
            </a:r>
            <a:endParaRPr lang="en-US" altLang="en-US" sz="1400" dirty="0" smtClean="0"/>
          </a:p>
          <a:p>
            <a:pPr marL="638175" lvl="1" indent="-342900">
              <a:spcAft>
                <a:spcPct val="0"/>
              </a:spcAft>
              <a:buFontTx/>
              <a:buChar char="•"/>
            </a:pPr>
            <a:r>
              <a:rPr lang="ru-RU" altLang="en-US" sz="1600" dirty="0" smtClean="0">
                <a:solidFill>
                  <a:srgbClr val="FF0000"/>
                </a:solidFill>
              </a:rPr>
              <a:t>Что такое </a:t>
            </a:r>
            <a:r>
              <a:rPr lang="en-US" altLang="en-US" sz="1600" dirty="0" err="1" smtClean="0">
                <a:solidFill>
                  <a:srgbClr val="FF0000"/>
                </a:solidFill>
              </a:rPr>
              <a:t>RTKplus</a:t>
            </a:r>
            <a:r>
              <a:rPr lang="en-US" altLang="en-US" sz="1600" dirty="0" smtClean="0">
                <a:solidFill>
                  <a:srgbClr val="FF0000"/>
                </a:solidFill>
              </a:rPr>
              <a:t>?</a:t>
            </a:r>
            <a:endParaRPr lang="en-US" altLang="en-US" sz="1600" dirty="0" smtClean="0"/>
          </a:p>
          <a:p>
            <a:pPr marL="920750" lvl="2" indent="-342900">
              <a:spcAft>
                <a:spcPct val="0"/>
              </a:spcAft>
              <a:buFontTx/>
              <a:buChar char="•"/>
            </a:pPr>
            <a:r>
              <a:rPr lang="en-US" altLang="en-US" sz="1400" dirty="0" smtClean="0"/>
              <a:t>“</a:t>
            </a:r>
            <a:r>
              <a:rPr lang="ru-RU" altLang="en-US" sz="1400" dirty="0" smtClean="0"/>
              <a:t>тоже что</a:t>
            </a:r>
            <a:r>
              <a:rPr lang="en-US" altLang="en-US" sz="1400" dirty="0" smtClean="0"/>
              <a:t> RTK</a:t>
            </a:r>
            <a:r>
              <a:rPr lang="ru-RU" altLang="en-US" sz="1400" dirty="0" smtClean="0"/>
              <a:t>,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но лучше</a:t>
            </a:r>
            <a:r>
              <a:rPr lang="en-US" altLang="en-US" sz="1400" dirty="0" smtClean="0"/>
              <a:t>”</a:t>
            </a:r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Повышенная доступность </a:t>
            </a:r>
            <a:r>
              <a:rPr lang="en-US" altLang="en-US" sz="1400" dirty="0" smtClean="0"/>
              <a:t>RTK </a:t>
            </a:r>
            <a:r>
              <a:rPr lang="ru-RU" altLang="en-US" sz="1400" dirty="0" smtClean="0"/>
              <a:t>за </a:t>
            </a:r>
            <a:r>
              <a:rPr lang="ru-RU" altLang="en-US" sz="1400" dirty="0"/>
              <a:t>счет </a:t>
            </a:r>
            <a:r>
              <a:rPr lang="ru-RU" altLang="en-US" sz="1400" dirty="0" smtClean="0"/>
              <a:t>параллельного отслеживания большего числа сигналов и выбора лучших сигналов «на лету»</a:t>
            </a:r>
            <a:endParaRPr lang="en-US" altLang="en-US" sz="1400" dirty="0" smtClean="0"/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Более качественный трекинг за счет лучшей антенны и лучшего обработчика измерений </a:t>
            </a:r>
            <a:endParaRPr lang="en-US" altLang="en-US" sz="1400" dirty="0" smtClean="0"/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Оставайтесь всегда на связи</a:t>
            </a:r>
            <a:endParaRPr lang="en-US" altLang="en-US" sz="1400" dirty="0" smtClean="0"/>
          </a:p>
          <a:p>
            <a:pPr marL="1495425" lvl="4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/>
              <a:t>С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технологией </a:t>
            </a:r>
            <a:r>
              <a:rPr lang="en-US" altLang="en-US" sz="1400" dirty="0" err="1" smtClean="0"/>
              <a:t>SmartLink</a:t>
            </a:r>
            <a:r>
              <a:rPr lang="en-US" altLang="en-US" sz="1400" dirty="0" smtClean="0"/>
              <a:t> </a:t>
            </a:r>
            <a:r>
              <a:rPr lang="ru-RU" altLang="en-US" sz="1400" dirty="0" smtClean="0"/>
              <a:t>вы получаете</a:t>
            </a:r>
            <a:r>
              <a:rPr lang="en-US" altLang="en-US" sz="1400" dirty="0" smtClean="0"/>
              <a:t> cm </a:t>
            </a:r>
            <a:r>
              <a:rPr lang="ru-RU" altLang="en-US" sz="1400" dirty="0" smtClean="0"/>
              <a:t>уровень точности без использованием </a:t>
            </a:r>
            <a:r>
              <a:rPr lang="en-US" altLang="en-US" sz="1400" dirty="0" smtClean="0"/>
              <a:t>RTK</a:t>
            </a:r>
            <a:r>
              <a:rPr lang="ru-RU" altLang="en-US" sz="1400" dirty="0" smtClean="0"/>
              <a:t> поправок</a:t>
            </a:r>
            <a:endParaRPr lang="en-US" altLang="en-US" sz="1400" dirty="0" smtClean="0"/>
          </a:p>
          <a:p>
            <a:pPr marL="638175" lvl="1" indent="-342900">
              <a:spcAft>
                <a:spcPct val="0"/>
              </a:spcAft>
              <a:buFontTx/>
              <a:buChar char="•"/>
            </a:pPr>
            <a:r>
              <a:rPr lang="ru-RU" altLang="en-US" sz="1600" dirty="0" smtClean="0">
                <a:solidFill>
                  <a:schemeClr val="tx2"/>
                </a:solidFill>
              </a:rPr>
              <a:t>Почему самообучаемый</a:t>
            </a:r>
            <a:r>
              <a:rPr lang="en-US" altLang="en-US" sz="1600" dirty="0" smtClean="0">
                <a:solidFill>
                  <a:schemeClr val="tx2"/>
                </a:solidFill>
              </a:rPr>
              <a:t>?</a:t>
            </a:r>
          </a:p>
          <a:p>
            <a:pPr marL="920750" lvl="2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/>
              <a:t>Лучшее позиционирование в изменяющихся условиях</a:t>
            </a:r>
            <a:endParaRPr lang="en-US" altLang="en-US" sz="1400" dirty="0"/>
          </a:p>
          <a:p>
            <a:pPr marL="920750" lvl="2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Приемник автоматически </a:t>
            </a:r>
            <a:r>
              <a:rPr lang="ru-RU" altLang="en-US" sz="1400" dirty="0"/>
              <a:t>адаптируется к изменению окружающей среды и обеспечивает </a:t>
            </a:r>
            <a:r>
              <a:rPr lang="ru-RU" altLang="en-US" sz="1400" dirty="0" smtClean="0"/>
              <a:t>лучшее из возможных позиционирование</a:t>
            </a:r>
            <a:endParaRPr lang="en-US" altLang="en-US" sz="1400" dirty="0"/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При изменениях преград для сигналов</a:t>
            </a:r>
            <a:endParaRPr lang="en-US" altLang="en-US" sz="1400" dirty="0" smtClean="0"/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При изменениях в </a:t>
            </a:r>
            <a:r>
              <a:rPr lang="en-US" altLang="en-US" sz="1400" dirty="0" smtClean="0"/>
              <a:t>RTK</a:t>
            </a:r>
            <a:r>
              <a:rPr lang="ru-RU" altLang="en-US" sz="1400" dirty="0" smtClean="0"/>
              <a:t> связи</a:t>
            </a:r>
            <a:endParaRPr lang="en-US" altLang="en-US" sz="1400" dirty="0" smtClean="0"/>
          </a:p>
          <a:p>
            <a:pPr marL="1206500" lvl="3" indent="-342900">
              <a:spcAft>
                <a:spcPct val="0"/>
              </a:spcAft>
              <a:buFontTx/>
              <a:buChar char="•"/>
            </a:pPr>
            <a:r>
              <a:rPr lang="ru-RU" altLang="en-US" sz="1400" dirty="0" smtClean="0"/>
              <a:t>При изменении влияния </a:t>
            </a:r>
            <a:r>
              <a:rPr lang="ru-RU" altLang="en-US" sz="1400" dirty="0" err="1" smtClean="0"/>
              <a:t>многолучевости</a:t>
            </a:r>
            <a:endParaRPr lang="en-US" altLang="en-US" sz="1400" dirty="0" smtClean="0"/>
          </a:p>
          <a:p>
            <a:pPr marL="1495425" lvl="4" indent="-342900">
              <a:spcAft>
                <a:spcPct val="0"/>
              </a:spcAft>
              <a:buFontTx/>
              <a:buChar char="•"/>
            </a:pPr>
            <a:endParaRPr lang="en-US" altLang="en-US" dirty="0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981200"/>
            <a:ext cx="1884362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smtClean="0"/>
              <a:t>Как это было раньше?</a:t>
            </a:r>
            <a:endParaRPr lang="en-GB" altLang="de-DE" sz="2400" smtClean="0">
              <a:solidFill>
                <a:schemeClr val="tx1"/>
              </a:solidFill>
            </a:endParaRPr>
          </a:p>
        </p:txBody>
      </p:sp>
      <p:pic>
        <p:nvPicPr>
          <p:cNvPr id="34819" name="Picture 2" descr="C:\Users\matu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95" y="1401417"/>
            <a:ext cx="581025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424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9" y="533401"/>
            <a:ext cx="7967662" cy="533400"/>
          </a:xfrm>
        </p:spPr>
        <p:txBody>
          <a:bodyPr/>
          <a:lstStyle/>
          <a:p>
            <a:pPr algn="ctr"/>
            <a:r>
              <a:rPr lang="ru-RU" sz="2400" dirty="0" err="1" smtClean="0"/>
              <a:t>Ровер</a:t>
            </a:r>
            <a:r>
              <a:rPr lang="ru-RU" sz="2400" dirty="0" smtClean="0"/>
              <a:t> </a:t>
            </a:r>
            <a:r>
              <a:rPr lang="en-US" sz="2400" dirty="0"/>
              <a:t>Leica </a:t>
            </a:r>
            <a:r>
              <a:rPr lang="en-US" sz="2400" dirty="0" smtClean="0"/>
              <a:t>GS16 </a:t>
            </a:r>
            <a:endParaRPr lang="en-GB" altLang="de-DE" sz="24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993" y="991114"/>
            <a:ext cx="5335808" cy="47705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dirty="0" smtClean="0"/>
              <a:t>Позволяет </a:t>
            </a:r>
            <a:r>
              <a:rPr lang="ru-RU" sz="2000" b="1" dirty="0"/>
              <a:t>выполнять съёмку недоступных точек </a:t>
            </a:r>
            <a:r>
              <a:rPr lang="ru-RU" sz="2000" b="1" i="1" dirty="0"/>
              <a:t>без</a:t>
            </a:r>
            <a:r>
              <a:rPr lang="ru-RU" sz="2000" b="1" dirty="0"/>
              <a:t> </a:t>
            </a:r>
            <a:r>
              <a:rPr lang="ru-RU" sz="2000" b="1" i="1" dirty="0"/>
              <a:t>использования дополнительных креплений</a:t>
            </a:r>
            <a:r>
              <a:rPr lang="ru-RU" sz="2000" b="1" dirty="0"/>
              <a:t> и </a:t>
            </a:r>
            <a:r>
              <a:rPr lang="ru-RU" sz="2000" b="1" dirty="0" smtClean="0"/>
              <a:t>устройств</a:t>
            </a:r>
            <a:endParaRPr lang="ru-RU" sz="20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20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dirty="0"/>
              <a:t>В ряде случаев позволяет обойтись </a:t>
            </a:r>
            <a:r>
              <a:rPr lang="ru-RU" sz="2000" b="1" i="1" dirty="0"/>
              <a:t>без использования </a:t>
            </a:r>
            <a:r>
              <a:rPr lang="ru-RU" sz="2000" b="1" i="1" dirty="0" smtClean="0"/>
              <a:t>тахеометра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i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3</a:t>
            </a:r>
            <a:r>
              <a:rPr lang="en-US" sz="2000" b="1" i="1" dirty="0" smtClean="0"/>
              <a:t>D </a:t>
            </a:r>
            <a:r>
              <a:rPr lang="ru-RU" sz="2000" b="1" i="1" dirty="0" smtClean="0"/>
              <a:t>визуализация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61530"/>
            <a:ext cx="23431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de-DE" sz="2400" dirty="0" smtClean="0">
                <a:solidFill>
                  <a:schemeClr val="accent6"/>
                </a:solidFill>
              </a:rPr>
              <a:t>Одно устройство вместо трех!</a:t>
            </a:r>
            <a:endParaRPr lang="en-GB" altLang="de-DE" sz="2400" dirty="0" smtClean="0">
              <a:solidFill>
                <a:schemeClr val="accent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3" y="2321143"/>
            <a:ext cx="4191635" cy="21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matu\Desktop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45" y="1743770"/>
            <a:ext cx="1240076" cy="22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tu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45" y="3782417"/>
            <a:ext cx="1822383" cy="19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tu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20" y="2729951"/>
            <a:ext cx="3934450" cy="21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399" y="1286417"/>
            <a:ext cx="798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Leica </a:t>
            </a:r>
            <a:r>
              <a:rPr lang="en-US" sz="2000" b="1" dirty="0" smtClean="0"/>
              <a:t>CS20 3.75G </a:t>
            </a:r>
            <a:r>
              <a:rPr lang="ru-RU" sz="2000" b="1" dirty="0">
                <a:solidFill>
                  <a:schemeClr val="accent6"/>
                </a:solidFill>
              </a:rPr>
              <a:t>≥</a:t>
            </a:r>
            <a:r>
              <a:rPr lang="ru-RU" sz="2000" dirty="0" smtClean="0"/>
              <a:t> </a:t>
            </a:r>
            <a:r>
              <a:rPr lang="ru-RU" sz="2000" b="1" dirty="0" smtClean="0"/>
              <a:t>С</a:t>
            </a:r>
            <a:r>
              <a:rPr lang="en-US" sz="2000" b="1" dirty="0" smtClean="0"/>
              <a:t>S15, D3</a:t>
            </a:r>
            <a:r>
              <a:rPr lang="ru-RU" sz="2000" b="1" dirty="0" smtClean="0"/>
              <a:t>а</a:t>
            </a:r>
            <a:r>
              <a:rPr lang="en-US" sz="2000" b="1" dirty="0" smtClean="0"/>
              <a:t> BT </a:t>
            </a:r>
            <a:r>
              <a:rPr lang="ru-RU" sz="2000" dirty="0" smtClean="0"/>
              <a:t>и крепления </a:t>
            </a:r>
            <a:r>
              <a:rPr lang="en-US" sz="2000" b="1" dirty="0" smtClean="0"/>
              <a:t>LSA360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03515" y="5344528"/>
            <a:ext cx="362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Экономия времени и денег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4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65" y="645142"/>
            <a:ext cx="8282358" cy="900113"/>
          </a:xfrm>
        </p:spPr>
        <p:txBody>
          <a:bodyPr/>
          <a:lstStyle/>
          <a:p>
            <a:pPr algn="ctr"/>
            <a:r>
              <a:rPr lang="ru-RU" sz="2400" dirty="0"/>
              <a:t>Решение заменяет тахеометр в ряде </a:t>
            </a:r>
            <a:r>
              <a:rPr lang="ru-RU" sz="2400" dirty="0" smtClean="0"/>
              <a:t>случаев</a:t>
            </a:r>
            <a:r>
              <a:rPr lang="ru-RU" altLang="de-DE" sz="2400" dirty="0"/>
              <a:t>!</a:t>
            </a:r>
            <a:endParaRPr lang="en-GB" altLang="de-DE" sz="2400" dirty="0"/>
          </a:p>
        </p:txBody>
      </p:sp>
      <p:pic>
        <p:nvPicPr>
          <p:cNvPr id="7170" name="Picture 2" descr="C:\Users\matu\Deskto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74" y="1488401"/>
            <a:ext cx="2600823" cy="173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tu\Desktop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41" y="3698241"/>
            <a:ext cx="3010159" cy="20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3765" y="4699533"/>
            <a:ext cx="5450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+ Можно обойтись одним исполнителем</a:t>
            </a:r>
            <a:endParaRPr lang="ru-RU" b="1" dirty="0"/>
          </a:p>
        </p:txBody>
      </p:sp>
      <p:sp>
        <p:nvSpPr>
          <p:cNvPr id="4" name="Умножение 3"/>
          <p:cNvSpPr/>
          <p:nvPr/>
        </p:nvSpPr>
        <p:spPr bwMode="auto">
          <a:xfrm>
            <a:off x="6325047" y="1746282"/>
            <a:ext cx="1630159" cy="1558632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Умножение 12"/>
          <p:cNvSpPr/>
          <p:nvPr/>
        </p:nvSpPr>
        <p:spPr bwMode="auto">
          <a:xfrm>
            <a:off x="5881237" y="3920718"/>
            <a:ext cx="1630159" cy="1558632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072" y="5637128"/>
            <a:ext cx="3621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Экономия времени и денег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1981200" cy="326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2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629400" cy="483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0850" y="5410199"/>
            <a:ext cx="593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247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9219" name="Content Placeholder 3"/>
          <p:cNvSpPr>
            <a:spLocks noGrp="1"/>
          </p:cNvSpPr>
          <p:nvPr>
            <p:ph idx="1"/>
          </p:nvPr>
        </p:nvSpPr>
        <p:spPr>
          <a:xfrm>
            <a:off x="381000" y="1752600"/>
            <a:ext cx="7007225" cy="47498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ru-RU" altLang="en-US" b="0" dirty="0" smtClean="0"/>
              <a:t>Прием и передача</a:t>
            </a:r>
            <a:r>
              <a:rPr lang="en-US" altLang="en-US" b="0" dirty="0" smtClean="0"/>
              <a:t> </a:t>
            </a:r>
            <a:r>
              <a:rPr lang="ru-RU" altLang="en-US" b="0" dirty="0" smtClean="0"/>
              <a:t>поправок</a:t>
            </a:r>
          </a:p>
          <a:p>
            <a:pPr>
              <a:spcAft>
                <a:spcPct val="0"/>
              </a:spcAft>
            </a:pPr>
            <a:endParaRPr lang="ru-RU" altLang="en-US" dirty="0" smtClean="0"/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800" dirty="0" smtClean="0"/>
              <a:t>Встроенный </a:t>
            </a:r>
            <a:r>
              <a:rPr lang="en-US" altLang="en-US" sz="2800" dirty="0" smtClean="0"/>
              <a:t>GSM </a:t>
            </a:r>
            <a:endParaRPr lang="ru-RU" altLang="en-US" sz="2800" dirty="0" smtClean="0"/>
          </a:p>
          <a:p>
            <a:pPr>
              <a:spcAft>
                <a:spcPct val="0"/>
              </a:spcAft>
            </a:pPr>
            <a:endParaRPr lang="ru-RU" altLang="en-US" sz="2800" dirty="0"/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800" dirty="0" smtClean="0"/>
              <a:t>Встроенный </a:t>
            </a:r>
            <a:r>
              <a:rPr lang="en-US" altLang="en-US" sz="2800" dirty="0" smtClean="0"/>
              <a:t>GSM </a:t>
            </a:r>
            <a:r>
              <a:rPr lang="ru-RU" altLang="en-US" sz="2800" dirty="0" smtClean="0"/>
              <a:t>и радио</a:t>
            </a:r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en-US" sz="2800" dirty="0"/>
          </a:p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en-US" sz="2800" dirty="0" smtClean="0"/>
              <a:t>Можно подключить внешний модем</a:t>
            </a:r>
          </a:p>
          <a:p>
            <a:pPr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09600" y="533400"/>
            <a:ext cx="809783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 kern="0" dirty="0" smtClean="0"/>
              <a:t>Leica GS16</a:t>
            </a:r>
            <a:br>
              <a:rPr lang="en-US" altLang="en-US" kern="0" dirty="0" smtClean="0"/>
            </a:br>
            <a:r>
              <a:rPr lang="ru-RU" altLang="en-US" b="0" dirty="0">
                <a:solidFill>
                  <a:schemeClr val="tx1"/>
                </a:solidFill>
              </a:rPr>
              <a:t>Варианты </a:t>
            </a:r>
            <a:r>
              <a:rPr lang="en-US" altLang="en-US" b="0" dirty="0">
                <a:solidFill>
                  <a:schemeClr val="tx1"/>
                </a:solidFill>
              </a:rPr>
              <a:t>RTK </a:t>
            </a:r>
            <a:r>
              <a:rPr lang="ru-RU" altLang="en-US" b="0" dirty="0">
                <a:solidFill>
                  <a:schemeClr val="tx1"/>
                </a:solidFill>
              </a:rPr>
              <a:t>модемов</a:t>
            </a:r>
            <a:r>
              <a:rPr lang="en-US" altLang="en-US" kern="0" dirty="0" smtClean="0"/>
              <a:t/>
            </a:r>
            <a:br>
              <a:rPr lang="en-US" altLang="en-US" kern="0" dirty="0" smtClean="0"/>
            </a:br>
            <a:endParaRPr lang="en-US" altLang="en-US" kern="0" dirty="0" smtClean="0"/>
          </a:p>
        </p:txBody>
      </p:sp>
      <p:pic>
        <p:nvPicPr>
          <p:cNvPr id="1026" name="Picture 2" descr="C:\Users\matu\Desktop\gns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3400"/>
            <a:ext cx="1538068" cy="16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101166" cy="28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3"/>
          <p:cNvSpPr>
            <a:spLocks noGrp="1"/>
          </p:cNvSpPr>
          <p:nvPr>
            <p:ph idx="1"/>
          </p:nvPr>
        </p:nvSpPr>
        <p:spPr>
          <a:xfrm>
            <a:off x="2187575" y="1516063"/>
            <a:ext cx="2003425" cy="4749800"/>
          </a:xfrm>
        </p:spPr>
        <p:txBody>
          <a:bodyPr/>
          <a:lstStyle/>
          <a:p>
            <a:pPr marL="342900" indent="-342900">
              <a:spcAft>
                <a:spcPts val="475"/>
              </a:spcAft>
              <a:buFontTx/>
              <a:buChar char="•"/>
            </a:pPr>
            <a:endParaRPr lang="en-US" altLang="en-US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en-US" altLang="en-US" sz="1600" dirty="0" err="1" smtClean="0"/>
              <a:t>SmartWorx</a:t>
            </a:r>
            <a:r>
              <a:rPr lang="en-US" altLang="en-US" sz="1600" dirty="0" smtClean="0"/>
              <a:t> Viva</a:t>
            </a:r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en-US" altLang="en-US" sz="1600" dirty="0" smtClean="0"/>
              <a:t>CS10&amp;CS15 </a:t>
            </a:r>
            <a:endParaRPr lang="ru-RU" altLang="en-US" sz="1600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600" dirty="0" smtClean="0"/>
              <a:t>Для использования в нормальных условиях</a:t>
            </a:r>
            <a:endParaRPr lang="en-US" altLang="en-US" sz="1600" dirty="0" smtClean="0"/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600" dirty="0" smtClean="0"/>
              <a:t>120 каналов</a:t>
            </a:r>
          </a:p>
          <a:p>
            <a:pPr marL="342900" indent="-342900">
              <a:spcAft>
                <a:spcPts val="475"/>
              </a:spcAft>
              <a:buFontTx/>
              <a:buChar char="•"/>
            </a:pPr>
            <a:r>
              <a:rPr lang="ru-RU" altLang="en-US" sz="1600" dirty="0" smtClean="0"/>
              <a:t>«Старая </a:t>
            </a:r>
            <a:r>
              <a:rPr lang="en-US" altLang="en-US" sz="1600" dirty="0" smtClean="0"/>
              <a:t>GNSS </a:t>
            </a:r>
            <a:r>
              <a:rPr lang="ru-RU" altLang="en-US" sz="1600" dirty="0" smtClean="0"/>
              <a:t>плата»</a:t>
            </a:r>
          </a:p>
          <a:p>
            <a:pPr marL="342900" indent="-342900">
              <a:spcAft>
                <a:spcPts val="475"/>
              </a:spcAft>
              <a:buFontTx/>
              <a:buChar char="•"/>
            </a:pPr>
            <a:endParaRPr lang="en-US" altLang="en-US" sz="160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</a:pPr>
            <a:endParaRPr lang="en-US" altLang="en-US" dirty="0" smtClean="0"/>
          </a:p>
          <a:p>
            <a:pPr marL="1489075" lvl="4" indent="-342900">
              <a:spcAft>
                <a:spcPts val="475"/>
              </a:spcAft>
              <a:buFontTx/>
              <a:buChar char="•"/>
            </a:pPr>
            <a:endParaRPr lang="en-US" altLang="en-US" dirty="0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1311275"/>
            <a:ext cx="19589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2"/>
          <p:cNvSpPr>
            <a:spLocks noGrp="1"/>
          </p:cNvSpPr>
          <p:nvPr>
            <p:ph type="title"/>
          </p:nvPr>
        </p:nvSpPr>
        <p:spPr>
          <a:xfrm>
            <a:off x="727075" y="503238"/>
            <a:ext cx="8097838" cy="900112"/>
          </a:xfrm>
        </p:spPr>
        <p:txBody>
          <a:bodyPr/>
          <a:lstStyle/>
          <a:p>
            <a:pPr algn="ctr"/>
            <a:r>
              <a:rPr lang="en-US" altLang="en-US" dirty="0" smtClean="0"/>
              <a:t>Leica GS16 </a:t>
            </a:r>
            <a:r>
              <a:rPr lang="ru-RU" altLang="en-US" dirty="0" smtClean="0"/>
              <a:t>в сравнении с</a:t>
            </a:r>
            <a:r>
              <a:rPr lang="en-US" altLang="en-US" dirty="0" smtClean="0"/>
              <a:t> GS14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07" y="1189037"/>
            <a:ext cx="188436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127625" y="1543050"/>
            <a:ext cx="2003425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0" fontAlgn="base" hangingPunct="0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925" indent="-287338" algn="l" rtl="0" eaLnBrk="0" fontAlgn="base" hangingPunct="0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2pPr>
            <a:lvl3pPr marL="571500" indent="-28098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3pPr>
            <a:lvl4pPr marL="857250" indent="-284163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146175" indent="-28733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1603375" indent="-28733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060575" indent="-28733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517775" indent="-28733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974975" indent="-287338" algn="l" rtl="0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endParaRPr lang="en-US" altLang="en-US" kern="0" dirty="0" smtClean="0"/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r>
              <a:rPr lang="en-US" altLang="en-US" sz="1600" kern="0" dirty="0" smtClean="0"/>
              <a:t>Captivate</a:t>
            </a:r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r>
              <a:rPr lang="en-US" altLang="en-US" sz="1600" kern="0" dirty="0" smtClean="0"/>
              <a:t>CS20 </a:t>
            </a:r>
            <a:r>
              <a:rPr lang="ru-RU" altLang="en-US" sz="1600" kern="0" dirty="0"/>
              <a:t>и</a:t>
            </a:r>
            <a:r>
              <a:rPr lang="en-US" altLang="en-US" sz="1600" kern="0" dirty="0" smtClean="0"/>
              <a:t> CS35</a:t>
            </a:r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r>
              <a:rPr lang="ru-RU" altLang="en-US" sz="1600" kern="0" dirty="0" smtClean="0"/>
              <a:t>Для использования в сложных условиях</a:t>
            </a:r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r>
              <a:rPr lang="ru-RU" altLang="en-US" sz="1600" kern="0" dirty="0" smtClean="0"/>
              <a:t>555 каналов</a:t>
            </a:r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r>
              <a:rPr lang="ru-RU" altLang="en-US" sz="1600" kern="0" dirty="0" smtClean="0"/>
              <a:t>Новая </a:t>
            </a:r>
            <a:r>
              <a:rPr lang="en-US" altLang="en-US" sz="1600" kern="0" dirty="0" smtClean="0"/>
              <a:t>GNSS </a:t>
            </a:r>
            <a:r>
              <a:rPr lang="ru-RU" altLang="en-US" sz="1600" kern="0" dirty="0" smtClean="0"/>
              <a:t>плата</a:t>
            </a:r>
            <a:endParaRPr lang="en-US" altLang="en-US" sz="1600" kern="0" dirty="0" smtClean="0"/>
          </a:p>
          <a:p>
            <a:pPr marL="342900" indent="-342900">
              <a:spcAft>
                <a:spcPts val="475"/>
              </a:spcAft>
              <a:buFontTx/>
              <a:buChar char="•"/>
              <a:defRPr/>
            </a:pPr>
            <a:endParaRPr lang="en-US" altLang="en-US" sz="1600" kern="0" dirty="0" smtClean="0"/>
          </a:p>
          <a:p>
            <a:pPr marL="914400" lvl="2" indent="-342900">
              <a:spcAft>
                <a:spcPts val="475"/>
              </a:spcAft>
              <a:buFontTx/>
              <a:buChar char="•"/>
              <a:defRPr/>
            </a:pPr>
            <a:endParaRPr lang="en-US" altLang="en-US" sz="1800" kern="0" dirty="0" smtClean="0"/>
          </a:p>
          <a:p>
            <a:pPr marL="1489075" lvl="4" indent="-342900">
              <a:spcAft>
                <a:spcPts val="475"/>
              </a:spcAft>
              <a:buFontTx/>
              <a:buChar char="•"/>
              <a:defRPr/>
            </a:pPr>
            <a:endParaRPr lang="en-US" alt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1267" name="Rectangle 4"/>
          <p:cNvSpPr>
            <a:spLocks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rgbClr val="EE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1268" name="Rectangle 6"/>
          <p:cNvSpPr>
            <a:spLocks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1269" name="Rectangle 7"/>
          <p:cNvSpPr>
            <a:spLocks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rgbClr val="EE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12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/>
              <a:t>Leica GS16</a:t>
            </a:r>
            <a:br>
              <a:rPr lang="en-GB" altLang="de-DE" dirty="0" smtClean="0"/>
            </a:br>
            <a:r>
              <a:rPr lang="ru-RU" altLang="de-DE" dirty="0" smtClean="0">
                <a:solidFill>
                  <a:srgbClr val="676767"/>
                </a:solidFill>
              </a:rPr>
              <a:t>Фишка</a:t>
            </a:r>
            <a:r>
              <a:rPr lang="en-GB" altLang="de-DE" dirty="0" smtClean="0">
                <a:solidFill>
                  <a:srgbClr val="676767"/>
                </a:solidFill>
              </a:rPr>
              <a:t> / </a:t>
            </a:r>
            <a:r>
              <a:rPr lang="ru-RU" altLang="de-DE" dirty="0" smtClean="0">
                <a:solidFill>
                  <a:srgbClr val="676767"/>
                </a:solidFill>
              </a:rPr>
              <a:t>Преимущество</a:t>
            </a:r>
            <a:r>
              <a:rPr lang="en-GB" altLang="de-DE" dirty="0" smtClean="0">
                <a:solidFill>
                  <a:srgbClr val="676767"/>
                </a:solidFill>
              </a:rPr>
              <a:t> / </a:t>
            </a:r>
            <a:r>
              <a:rPr lang="ru-RU" altLang="de-DE" dirty="0" smtClean="0">
                <a:solidFill>
                  <a:srgbClr val="676767"/>
                </a:solidFill>
              </a:rPr>
              <a:t>Ценность</a:t>
            </a:r>
            <a:endParaRPr lang="en-GB" altLang="de-DE" dirty="0" smtClean="0">
              <a:solidFill>
                <a:srgbClr val="676767"/>
              </a:solidFill>
            </a:endParaRPr>
          </a:p>
        </p:txBody>
      </p:sp>
      <p:graphicFrame>
        <p:nvGraphicFramePr>
          <p:cNvPr id="4404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650797"/>
              </p:ext>
            </p:extLst>
          </p:nvPr>
        </p:nvGraphicFramePr>
        <p:xfrm>
          <a:off x="228600" y="2438400"/>
          <a:ext cx="8713788" cy="3636173"/>
        </p:xfrm>
        <a:graphic>
          <a:graphicData uri="http://schemas.openxmlformats.org/drawingml/2006/table">
            <a:tbl>
              <a:tblPr/>
              <a:tblGrid>
                <a:gridCol w="3116263"/>
                <a:gridCol w="3109912"/>
                <a:gridCol w="2487613"/>
              </a:tblGrid>
              <a:tr h="285404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Фишка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Преимущество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Ценность</a:t>
                      </a: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10272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RTKplus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Новейшая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GNSS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технология, которая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использует больше сигналов, решает «на лету»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 использует лучшие сигналы для более точного и надежного позиционирования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05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Более высокая доступность в сложных условиях дает более высокую продуктивность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1078006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sym typeface="Arial" charset="0"/>
                        </a:rPr>
                        <a:t>555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sym typeface="Arial" charset="0"/>
                        </a:rPr>
                        <a:t>каналов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Плата последнего поколения имеет наибольшие возможности отслеживать все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GNSS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сигналы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,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что обеспечивает больше сигналов на каждую эпоху измерения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в </a:t>
                      </a:r>
                      <a:r>
                        <a:rPr kumimoji="0" lang="ru-RU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конечном счете приводит 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к большему количеству фиксированных решений.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Плата с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555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каналами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оправдает инвестиции и после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2020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года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 </a:t>
                      </a:r>
                      <a:endParaRPr kumimoji="0" lang="ru-RU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GS16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на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100%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рассчитан на будущее и предлагает большую производительность, в том числе, когда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Galileo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и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en-GB" altLang="de-DE" sz="11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BeiDou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будут функционировать в полном объеме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10780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Полная поддержка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Galileo / </a:t>
                      </a:r>
                      <a:r>
                        <a:rPr kumimoji="0" lang="en-GB" altLang="de-DE" sz="11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BeiDou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/ GPS L5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при позиционировании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Опережая графики, </a:t>
                      </a:r>
                      <a:r>
                        <a:rPr kumimoji="0" lang="en-GB" altLang="de-DE" sz="11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BeiDou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будет готов к полной работоспособности в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2017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году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 Galileo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будет иметь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20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спутников к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2017.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Это даст 20 дополнительных спутников для России.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GS16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наиболее продвинут в отношении новых сигналов и предлагает наибольшую производительность в ближайшие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2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года, когда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en-GB" altLang="de-DE" sz="11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BeiDou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будет полностью готов, а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Galileo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частично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</a:tbl>
          </a:graphicData>
        </a:graphic>
      </p:graphicFrame>
      <p:pic>
        <p:nvPicPr>
          <p:cNvPr id="112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414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532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2291" name="Rectangle 4"/>
          <p:cNvSpPr>
            <a:spLocks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rgbClr val="EE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pic>
        <p:nvPicPr>
          <p:cNvPr id="12292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5881688"/>
            <a:ext cx="282733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/>
          <p:cNvSpPr>
            <a:spLocks/>
          </p:cNvSpPr>
          <p:nvPr/>
        </p:nvSpPr>
        <p:spPr bwMode="auto">
          <a:xfrm>
            <a:off x="0" y="0"/>
            <a:ext cx="9140825" cy="21590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sp>
        <p:nvSpPr>
          <p:cNvPr id="12294" name="Rectangle 7"/>
          <p:cNvSpPr>
            <a:spLocks/>
          </p:cNvSpPr>
          <p:nvPr/>
        </p:nvSpPr>
        <p:spPr bwMode="auto">
          <a:xfrm>
            <a:off x="5367338" y="0"/>
            <a:ext cx="3778250" cy="215900"/>
          </a:xfrm>
          <a:prstGeom prst="rect">
            <a:avLst/>
          </a:prstGeom>
          <a:solidFill>
            <a:srgbClr val="EE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CH" altLang="de-DE"/>
          </a:p>
        </p:txBody>
      </p:sp>
      <p:pic>
        <p:nvPicPr>
          <p:cNvPr id="1229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5881688"/>
            <a:ext cx="282733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/>
              <a:t>Leica GS16</a:t>
            </a:r>
            <a:br>
              <a:rPr lang="en-GB" altLang="de-DE" dirty="0" smtClean="0"/>
            </a:br>
            <a:r>
              <a:rPr lang="ru-RU" altLang="de-DE" dirty="0">
                <a:solidFill>
                  <a:srgbClr val="676767"/>
                </a:solidFill>
              </a:rPr>
              <a:t>Фишка</a:t>
            </a:r>
            <a:r>
              <a:rPr lang="en-GB" altLang="de-DE" dirty="0">
                <a:solidFill>
                  <a:srgbClr val="676767"/>
                </a:solidFill>
              </a:rPr>
              <a:t> / </a:t>
            </a:r>
            <a:r>
              <a:rPr lang="ru-RU" altLang="de-DE" dirty="0">
                <a:solidFill>
                  <a:srgbClr val="676767"/>
                </a:solidFill>
              </a:rPr>
              <a:t>Преимущество</a:t>
            </a:r>
            <a:r>
              <a:rPr lang="en-GB" altLang="de-DE" dirty="0">
                <a:solidFill>
                  <a:srgbClr val="676767"/>
                </a:solidFill>
              </a:rPr>
              <a:t> / </a:t>
            </a:r>
            <a:r>
              <a:rPr lang="ru-RU" altLang="de-DE" dirty="0">
                <a:solidFill>
                  <a:srgbClr val="676767"/>
                </a:solidFill>
              </a:rPr>
              <a:t>Ценность</a:t>
            </a:r>
            <a:endParaRPr lang="en-GB" altLang="de-DE" dirty="0" smtClean="0">
              <a:solidFill>
                <a:srgbClr val="676767"/>
              </a:solidFill>
            </a:endParaRPr>
          </a:p>
        </p:txBody>
      </p:sp>
      <p:graphicFrame>
        <p:nvGraphicFramePr>
          <p:cNvPr id="46092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155518"/>
              </p:ext>
            </p:extLst>
          </p:nvPr>
        </p:nvGraphicFramePr>
        <p:xfrm>
          <a:off x="250825" y="2997200"/>
          <a:ext cx="8713788" cy="2390543"/>
        </p:xfrm>
        <a:graphic>
          <a:graphicData uri="http://schemas.openxmlformats.org/drawingml/2006/table">
            <a:tbl>
              <a:tblPr/>
              <a:tblGrid>
                <a:gridCol w="3116263"/>
                <a:gridCol w="3109912"/>
                <a:gridCol w="2487613"/>
              </a:tblGrid>
              <a:tr h="285407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old" charset="0"/>
                          <a:sym typeface="Arial" charset="0"/>
                        </a:rPr>
                        <a:t>Фишка</a:t>
                      </a:r>
                      <a:endParaRPr kumimoji="0" lang="en-GB" altLang="de-DE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Преимущество</a:t>
                      </a:r>
                      <a:endParaRPr kumimoji="0" lang="en-GB" altLang="de-DE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Ценность</a:t>
                      </a:r>
                      <a:endParaRPr kumimoji="0" lang="en-GB" altLang="de-DE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1027284"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sym typeface="Arial" charset="0"/>
                        </a:rPr>
                        <a:t>Компактный размер и малый вес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Работайте дольше, так как снижается усталость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800"/>
                        </a:spcBef>
                        <a:defRPr sz="1400">
                          <a:solidFill>
                            <a:srgbClr val="595959"/>
                          </a:solidFill>
                          <a:latin typeface="Arial Bold" charset="0"/>
                          <a:sym typeface="Arial Bold" charset="0"/>
                        </a:defRPr>
                      </a:lvl1pPr>
                      <a:lvl2pPr marL="742950" indent="-28575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2pPr>
                      <a:lvl3pPr marL="11430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3pPr>
                      <a:lvl4pPr marL="16002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4pPr>
                      <a:lvl5pPr marL="2057400" indent="-228600">
                        <a:spcBef>
                          <a:spcPts val="1600"/>
                        </a:spcBef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5pPr>
                      <a:lvl6pPr marL="25146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6pPr>
                      <a:lvl7pPr marL="29718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7pPr>
                      <a:lvl8pPr marL="34290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8pPr>
                      <a:lvl9pPr marL="3886200" indent="-228600" fontAlgn="base">
                        <a:spcBef>
                          <a:spcPts val="1600"/>
                        </a:spcBef>
                        <a:spcAft>
                          <a:spcPct val="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200">
                          <a:solidFill>
                            <a:srgbClr val="595959"/>
                          </a:solidFill>
                          <a:latin typeface="Arial" charset="0"/>
                          <a:sym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Меньше ошибок при меньшей усталости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Ошибки могут стоить очень дорого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.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  <a:tr h="1027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Новое широкополосное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UHF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радио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Ширина радио-канала увеличена на </a:t>
                      </a:r>
                      <a:r>
                        <a:rPr kumimoji="0" lang="en-GB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50%</a:t>
                      </a:r>
                      <a:r>
                        <a:rPr kumimoji="0" lang="ru-RU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, что позволяет бесперебойно передавать поправки с частотой </a:t>
                      </a:r>
                      <a:r>
                        <a:rPr kumimoji="0" lang="en-GB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1Hz </a:t>
                      </a:r>
                      <a:r>
                        <a:rPr kumimoji="0" lang="ru-RU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в случае использования более </a:t>
                      </a:r>
                      <a:r>
                        <a:rPr kumimoji="0" lang="en-GB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30 </a:t>
                      </a:r>
                      <a:r>
                        <a:rPr kumimoji="0" lang="ru-RU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спутников одновременно для более надёжного позиционипрования</a:t>
                      </a:r>
                      <a:r>
                        <a:rPr kumimoji="0" lang="en-GB" altLang="de-DE" sz="11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  <a:endParaRPr kumimoji="0" lang="en-GB" altLang="de-DE" sz="11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sym typeface="Arial" charset="0"/>
                      </a:endParaRP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Новая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UHF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технология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для бесперебойной работы по радио каналу (актуально и после 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2020</a:t>
                      </a:r>
                      <a:r>
                        <a:rPr kumimoji="0" lang="ru-RU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 года)</a:t>
                      </a:r>
                      <a:r>
                        <a:rPr kumimoji="0" lang="en-GB" altLang="de-DE" sz="11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.</a:t>
                      </a:r>
                    </a:p>
                  </a:txBody>
                  <a:tcPr marL="36000" marR="36000" marT="36006" marB="360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0ED"/>
                    </a:solidFill>
                  </a:tcPr>
                </a:tc>
              </a:tr>
            </a:tbl>
          </a:graphicData>
        </a:graphic>
      </p:graphicFrame>
      <p:pic>
        <p:nvPicPr>
          <p:cNvPr id="123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4144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0310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dirty="0" smtClean="0"/>
              <a:t>Leica GS16</a:t>
            </a:r>
            <a:br>
              <a:rPr lang="en-US" altLang="de-DE" dirty="0" smtClean="0"/>
            </a:br>
            <a:r>
              <a:rPr lang="en-US" altLang="de-DE" dirty="0" err="1" smtClean="0">
                <a:solidFill>
                  <a:schemeClr val="tx1"/>
                </a:solidFill>
              </a:rPr>
              <a:t>SmartTrack</a:t>
            </a:r>
            <a:r>
              <a:rPr lang="en-US" altLang="de-DE" dirty="0" smtClean="0">
                <a:solidFill>
                  <a:schemeClr val="tx1"/>
                </a:solidFill>
              </a:rPr>
              <a:t> – </a:t>
            </a:r>
            <a:r>
              <a:rPr lang="ru-RU" altLang="de-DE" dirty="0" smtClean="0">
                <a:solidFill>
                  <a:schemeClr val="tx1"/>
                </a:solidFill>
              </a:rPr>
              <a:t>Использует все сигналы</a:t>
            </a:r>
            <a:endParaRPr lang="en-GB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55337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8887"/>
              </p:ext>
            </p:extLst>
          </p:nvPr>
        </p:nvGraphicFramePr>
        <p:xfrm>
          <a:off x="671513" y="1628775"/>
          <a:ext cx="4404543" cy="4568952"/>
        </p:xfrm>
        <a:graphic>
          <a:graphicData uri="http://schemas.openxmlformats.org/drawingml/2006/table">
            <a:tbl>
              <a:tblPr/>
              <a:tblGrid>
                <a:gridCol w="4404543"/>
              </a:tblGrid>
              <a:tr h="287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GS16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отслеживает все спутники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GPS,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Glonass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BeiDou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Galileo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использует все их сигналы. Технология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SmartTrack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гарантирует низкий уровень шума. 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означает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Точки можно измерять в районах с сильно ограниченным небосводом.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Да, может быть спутники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BeiDou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 каждый день будут улучшать позиционирование, но в некоторых ситуациях дополнительные спутники помогут получить фиксированное решение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Высокая точность и надежность  особенно актуальны в сложных условиях наблюдений.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 можете доверять данным приемника.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Максимальная доступность и точность означают высочайшую продуктивность использования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973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0938"/>
            <a:ext cx="363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18" y="1556792"/>
            <a:ext cx="3022475" cy="1728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84" y="3717032"/>
            <a:ext cx="3160341" cy="189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for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56792"/>
            <a:ext cx="3107960" cy="193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5334000" y="3177843"/>
            <a:ext cx="3048000" cy="251157"/>
            <a:chOff x="1254" y="3475"/>
            <a:chExt cx="2903" cy="384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 rot="312308">
              <a:off x="1254" y="3645"/>
              <a:ext cx="2903" cy="45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anchor="ctr">
              <a:spAutoFit/>
            </a:bodyPr>
            <a:lstStyle>
              <a:lvl1pPr algn="l" eaLnBrk="0" hangingPunct="0">
                <a:spcBef>
                  <a:spcPct val="20000"/>
                </a:spcBef>
                <a:spcAft>
                  <a:spcPct val="60000"/>
                </a:spcAft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600"/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rot="-4977532">
              <a:off x="3073" y="3600"/>
              <a:ext cx="293" cy="225"/>
            </a:xfrm>
            <a:prstGeom prst="rightArrow">
              <a:avLst>
                <a:gd name="adj1" fmla="val 39361"/>
                <a:gd name="adj2" fmla="val 51317"/>
              </a:avLst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anchor="ctr">
              <a:spAutoFit/>
            </a:bodyPr>
            <a:lstStyle>
              <a:lvl1pPr algn="l" eaLnBrk="0" hangingPunct="0">
                <a:spcBef>
                  <a:spcPct val="20000"/>
                </a:spcBef>
                <a:spcAft>
                  <a:spcPct val="60000"/>
                </a:spcAft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600"/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-4977532">
              <a:off x="1939" y="3509"/>
              <a:ext cx="293" cy="225"/>
            </a:xfrm>
            <a:prstGeom prst="rightArrow">
              <a:avLst>
                <a:gd name="adj1" fmla="val 39361"/>
                <a:gd name="adj2" fmla="val 51317"/>
              </a:avLst>
            </a:prstGeom>
            <a:solidFill>
              <a:schemeClr val="accent1">
                <a:alpha val="50195"/>
              </a:scheme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anchor="ctr">
              <a:spAutoFit/>
            </a:bodyPr>
            <a:lstStyle>
              <a:lvl1pPr algn="l" eaLnBrk="0" hangingPunct="0">
                <a:spcBef>
                  <a:spcPct val="20000"/>
                </a:spcBef>
                <a:spcAft>
                  <a:spcPct val="60000"/>
                </a:spcAft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600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600"/>
            </a:p>
          </p:txBody>
        </p:sp>
      </p:grpSp>
    </p:spTree>
    <p:extLst>
      <p:ext uri="{BB962C8B-B14F-4D97-AF65-F5344CB8AC3E}">
        <p14:creationId xmlns:p14="http://schemas.microsoft.com/office/powerpoint/2010/main" val="10263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52764E-6 L 0.06302 -0.075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3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de-DE" dirty="0" smtClean="0"/>
              <a:t>Leica GS16</a:t>
            </a:r>
            <a:br>
              <a:rPr lang="en-US" altLang="de-DE" dirty="0" smtClean="0"/>
            </a:br>
            <a:r>
              <a:rPr lang="en-US" altLang="de-DE" dirty="0" err="1" smtClean="0">
                <a:solidFill>
                  <a:schemeClr val="tx1"/>
                </a:solidFill>
              </a:rPr>
              <a:t>SmartCheck</a:t>
            </a:r>
            <a:r>
              <a:rPr lang="en-US" altLang="de-DE" dirty="0" smtClean="0">
                <a:solidFill>
                  <a:schemeClr val="tx1"/>
                </a:solidFill>
              </a:rPr>
              <a:t> – </a:t>
            </a:r>
            <a:r>
              <a:rPr lang="ru-RU" altLang="de-DE" dirty="0" smtClean="0">
                <a:solidFill>
                  <a:schemeClr val="tx1"/>
                </a:solidFill>
              </a:rPr>
              <a:t>Постоянная проверка результата</a:t>
            </a:r>
            <a:endParaRPr lang="en-GB" altLang="de-DE" dirty="0" smtClean="0">
              <a:solidFill>
                <a:schemeClr val="tx1"/>
              </a:solidFill>
            </a:endParaRPr>
          </a:p>
        </p:txBody>
      </p:sp>
      <p:graphicFrame>
        <p:nvGraphicFramePr>
          <p:cNvPr id="57373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77538"/>
              </p:ext>
            </p:extLst>
          </p:nvPr>
        </p:nvGraphicFramePr>
        <p:xfrm>
          <a:off x="671513" y="1628775"/>
          <a:ext cx="3900487" cy="3459480"/>
        </p:xfrm>
        <a:graphic>
          <a:graphicData uri="http://schemas.openxmlformats.org/drawingml/2006/table">
            <a:tbl>
              <a:tblPr/>
              <a:tblGrid>
                <a:gridCol w="3900487"/>
              </a:tblGrid>
              <a:tr h="287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SmartCheck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оценивает и постоянно проверяет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RTK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решение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что означает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1588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Технология </a:t>
                      </a:r>
                      <a:r>
                        <a:rPr kumimoji="0" lang="en-GB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SmartCheck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обеспечивает высочайшую надежность данных</a:t>
                      </a:r>
                      <a:r>
                        <a:rPr kumimoji="0" lang="en-GB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Она автоматически делает постоянные, независимые проверки инициализации в фоновом режиме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Грубо говоря,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SmartCheck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дважды измеряет точки без нашего участия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  <a:p>
                      <a:pPr marL="1588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(… </a:t>
                      </a:r>
                      <a:r>
                        <a:rPr kumimoji="0" lang="ru-RU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что ценно, потому что</a:t>
                      </a:r>
                      <a:r>
                        <a:rPr kumimoji="0" lang="en-GB" altLang="de-DE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ct val="60000"/>
                        </a:spcAft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b="1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60000"/>
                        </a:spcAft>
                        <a:buClr>
                          <a:srgbClr val="EE0033"/>
                        </a:buClr>
                        <a:buSzPct val="10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Неправильные измерения могут стоить вам очень дорого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 </a:t>
                      </a:r>
                      <a:r>
                        <a:rPr kumimoji="0" lang="en-US" alt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SmartCheck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предлагает самый высокий уровень доверия к данным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9738"/>
            <a:ext cx="369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0938"/>
            <a:ext cx="363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5196" y="1556792"/>
            <a:ext cx="3311525" cy="1903413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50800" dir="5400000" algn="ctr" rotWithShape="0">
              <a:srgbClr val="000000">
                <a:alpha val="41000"/>
              </a:srgbClr>
            </a:out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96" y="3635492"/>
            <a:ext cx="3311525" cy="1873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372200" y="4142408"/>
            <a:ext cx="446562" cy="366712"/>
          </a:xfrm>
          <a:prstGeom prst="ellipse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English without Picture">
  <a:themeElements>
    <a:clrScheme name="">
      <a:dk1>
        <a:srgbClr val="595959"/>
      </a:dk1>
      <a:lt1>
        <a:srgbClr val="FFFFFF"/>
      </a:lt1>
      <a:dk2>
        <a:srgbClr val="EE0033"/>
      </a:dk2>
      <a:lt2>
        <a:srgbClr val="A7A7A7"/>
      </a:lt2>
      <a:accent1>
        <a:srgbClr val="AFA280"/>
      </a:accent1>
      <a:accent2>
        <a:srgbClr val="2F6680"/>
      </a:accent2>
      <a:accent3>
        <a:srgbClr val="FFFFFF"/>
      </a:accent3>
      <a:accent4>
        <a:srgbClr val="4B4B4B"/>
      </a:accent4>
      <a:accent5>
        <a:srgbClr val="D4CEC0"/>
      </a:accent5>
      <a:accent6>
        <a:srgbClr val="2A5C73"/>
      </a:accent6>
      <a:hlink>
        <a:srgbClr val="595959"/>
      </a:hlink>
      <a:folHlink>
        <a:srgbClr val="0086BC"/>
      </a:folHlink>
    </a:clrScheme>
    <a:fontScheme name="PowerPoint Template English without Pi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5720" rIns="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 Template English without Pi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English without Pi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8">
        <a:dk1>
          <a:srgbClr val="595959"/>
        </a:dk1>
        <a:lt1>
          <a:srgbClr val="FFFFFF"/>
        </a:lt1>
        <a:dk2>
          <a:srgbClr val="ED4119"/>
        </a:dk2>
        <a:lt2>
          <a:srgbClr val="5E574E"/>
        </a:lt2>
        <a:accent1>
          <a:srgbClr val="2A80B6"/>
        </a:accent1>
        <a:accent2>
          <a:srgbClr val="4F4B1F"/>
        </a:accent2>
        <a:accent3>
          <a:srgbClr val="FFFFFF"/>
        </a:accent3>
        <a:accent4>
          <a:srgbClr val="4B4B4B"/>
        </a:accent4>
        <a:accent5>
          <a:srgbClr val="ACC0D7"/>
        </a:accent5>
        <a:accent6>
          <a:srgbClr val="47431B"/>
        </a:accent6>
        <a:hlink>
          <a:srgbClr val="65979F"/>
        </a:hlink>
        <a:folHlink>
          <a:srgbClr val="BFA0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English without Picture 9">
        <a:dk1>
          <a:srgbClr val="000000"/>
        </a:dk1>
        <a:lt1>
          <a:srgbClr val="FFFFFF"/>
        </a:lt1>
        <a:dk2>
          <a:srgbClr val="EE0033"/>
        </a:dk2>
        <a:lt2>
          <a:srgbClr val="808080"/>
        </a:lt2>
        <a:accent1>
          <a:srgbClr val="BFA075"/>
        </a:accent1>
        <a:accent2>
          <a:srgbClr val="2A80B6"/>
        </a:accent2>
        <a:accent3>
          <a:srgbClr val="FFFFFF"/>
        </a:accent3>
        <a:accent4>
          <a:srgbClr val="000000"/>
        </a:accent4>
        <a:accent5>
          <a:srgbClr val="DCCDBD"/>
        </a:accent5>
        <a:accent6>
          <a:srgbClr val="2573A5"/>
        </a:accent6>
        <a:hlink>
          <a:srgbClr val="4F4B1F"/>
        </a:hlink>
        <a:folHlink>
          <a:srgbClr val="6597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Office\Templates\LGS\PowerPoint Template English without Picture.pot</Template>
  <TotalTime>1536</TotalTime>
  <Words>1676</Words>
  <Application>Microsoft Office PowerPoint</Application>
  <PresentationFormat>Экран (4:3)</PresentationFormat>
  <Paragraphs>220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PowerPoint Template English without Picture</vt:lpstr>
      <vt:lpstr>Презентация PowerPoint</vt:lpstr>
      <vt:lpstr>Leica GS16 Универсальный приемник класса Hi-End </vt:lpstr>
      <vt:lpstr>Leica GS16 GS16 с технологией RTKplus </vt:lpstr>
      <vt:lpstr> </vt:lpstr>
      <vt:lpstr>Leica GS16 в сравнении с GS14 </vt:lpstr>
      <vt:lpstr>Leica GS16 Фишка / Преимущество / Ценность</vt:lpstr>
      <vt:lpstr>Leica GS16 Фишка / Преимущество / Ценность</vt:lpstr>
      <vt:lpstr>Leica GS16 SmartTrack – Использует все сигналы</vt:lpstr>
      <vt:lpstr>Leica GS16 SmartCheck – Постоянная проверка результата</vt:lpstr>
      <vt:lpstr>Leica GS16 Прочность – Швейцарское качество и точность</vt:lpstr>
      <vt:lpstr>Leica GS16 SmartLink – восполнение потери RTK связи  </vt:lpstr>
      <vt:lpstr>SmartLink и SmartLink fill</vt:lpstr>
      <vt:lpstr>SmartLink и SmartLink fill</vt:lpstr>
      <vt:lpstr>Программное обеспечение Leica Captivate  </vt:lpstr>
      <vt:lpstr>Варианты применения GNSS Captivate  </vt:lpstr>
      <vt:lpstr>Leica Captivate  Использование данных в 3D</vt:lpstr>
      <vt:lpstr>Leica Captivate 3D просмотр</vt:lpstr>
      <vt:lpstr>Leica Captivate Простое и продуктивное кодирование объектов</vt:lpstr>
      <vt:lpstr>Leica Captivate Простое и продуктивное кодирование объектов</vt:lpstr>
      <vt:lpstr>Презентация PowerPoint</vt:lpstr>
      <vt:lpstr>Презентация PowerPoint</vt:lpstr>
      <vt:lpstr>Презентация PowerPoint</vt:lpstr>
      <vt:lpstr>CS20 Captivate 5” WVGA экран с QWERTY клавиатурой</vt:lpstr>
      <vt:lpstr>CS35 Мощность ПК и Windows 8.1</vt:lpstr>
      <vt:lpstr>Leica GS16  Мощная внешняя аккумуляторная батарея</vt:lpstr>
      <vt:lpstr>Презентация PowerPoint</vt:lpstr>
      <vt:lpstr>Leica GS16 с контроллером CS20 Встроенная рулетка Disto</vt:lpstr>
      <vt:lpstr>Презентация PowerPoint</vt:lpstr>
      <vt:lpstr>Leica GS16 с контроллером CS20 Встроенная рулетка Disto</vt:lpstr>
      <vt:lpstr>Как это было раньше?</vt:lpstr>
      <vt:lpstr>Ровер Leica GS16 </vt:lpstr>
      <vt:lpstr>Одно устройство вместо трех!</vt:lpstr>
      <vt:lpstr>Решение заменяет тахеометр в ряде случаев!</vt:lpstr>
      <vt:lpstr>Презентация PowerPoint</vt:lpstr>
    </vt:vector>
  </TitlesOfParts>
  <Company>leica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Johannes Schwarz</dc:creator>
  <cp:lastModifiedBy>Sergey Matukhnov</cp:lastModifiedBy>
  <cp:revision>698</cp:revision>
  <cp:lastPrinted>2016-06-14T13:36:21Z</cp:lastPrinted>
  <dcterms:created xsi:type="dcterms:W3CDTF">2006-04-06T13:37:59Z</dcterms:created>
  <dcterms:modified xsi:type="dcterms:W3CDTF">2016-11-11T09:46:16Z</dcterms:modified>
</cp:coreProperties>
</file>